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076136271" r:id="rId3"/>
    <p:sldId id="301" r:id="rId4"/>
    <p:sldId id="2076136277" r:id="rId5"/>
    <p:sldId id="2076136272" r:id="rId6"/>
    <p:sldId id="258" r:id="rId7"/>
    <p:sldId id="260" r:id="rId8"/>
    <p:sldId id="259" r:id="rId9"/>
    <p:sldId id="261" r:id="rId10"/>
    <p:sldId id="295" r:id="rId11"/>
    <p:sldId id="264" r:id="rId12"/>
    <p:sldId id="2076136274" r:id="rId13"/>
    <p:sldId id="2076136275" r:id="rId14"/>
    <p:sldId id="2076136276" r:id="rId15"/>
    <p:sldId id="299" r:id="rId16"/>
    <p:sldId id="268" r:id="rId17"/>
    <p:sldId id="296" r:id="rId18"/>
    <p:sldId id="293" r:id="rId19"/>
    <p:sldId id="297" r:id="rId20"/>
    <p:sldId id="298" r:id="rId21"/>
    <p:sldId id="269" r:id="rId22"/>
    <p:sldId id="271" r:id="rId23"/>
    <p:sldId id="272" r:id="rId24"/>
    <p:sldId id="273" r:id="rId25"/>
    <p:sldId id="320" r:id="rId26"/>
    <p:sldId id="275" r:id="rId27"/>
    <p:sldId id="279" r:id="rId28"/>
    <p:sldId id="280" r:id="rId29"/>
    <p:sldId id="300" r:id="rId30"/>
    <p:sldId id="2076136273" r:id="rId31"/>
    <p:sldId id="281" r:id="rId32"/>
    <p:sldId id="282" r:id="rId33"/>
    <p:sldId id="303" r:id="rId34"/>
    <p:sldId id="304" r:id="rId35"/>
    <p:sldId id="305" r:id="rId36"/>
    <p:sldId id="306" r:id="rId37"/>
    <p:sldId id="307" r:id="rId38"/>
    <p:sldId id="283" r:id="rId39"/>
    <p:sldId id="289" r:id="rId40"/>
    <p:sldId id="311" r:id="rId41"/>
    <p:sldId id="312" r:id="rId42"/>
    <p:sldId id="313" r:id="rId43"/>
    <p:sldId id="314" r:id="rId44"/>
    <p:sldId id="315" r:id="rId45"/>
    <p:sldId id="316" r:id="rId46"/>
    <p:sldId id="317" r:id="rId47"/>
    <p:sldId id="318" r:id="rId48"/>
    <p:sldId id="285" r:id="rId49"/>
    <p:sldId id="292" r:id="rId50"/>
    <p:sldId id="290" r:id="rId51"/>
    <p:sldId id="308" r:id="rId52"/>
    <p:sldId id="309" r:id="rId53"/>
    <p:sldId id="310" r:id="rId54"/>
    <p:sldId id="286" r:id="rId55"/>
    <p:sldId id="291" r:id="rId56"/>
    <p:sldId id="319" r:id="rId57"/>
    <p:sldId id="28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64956" autoAdjust="0"/>
  </p:normalViewPr>
  <p:slideViewPr>
    <p:cSldViewPr snapToGrid="0">
      <p:cViewPr varScale="1">
        <p:scale>
          <a:sx n="64" d="100"/>
          <a:sy n="64" d="100"/>
        </p:scale>
        <p:origin x="65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37477-D453-41A7-B038-AF1F6C7EED11}"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560F4-8102-4EC4-BB24-179BCBD2EB8E}" type="slidenum">
              <a:rPr lang="en-US" smtClean="0"/>
              <a:t>‹#›</a:t>
            </a:fld>
            <a:endParaRPr lang="en-US"/>
          </a:p>
        </p:txBody>
      </p:sp>
    </p:spTree>
    <p:extLst>
      <p:ext uri="{BB962C8B-B14F-4D97-AF65-F5344CB8AC3E}">
        <p14:creationId xmlns:p14="http://schemas.microsoft.com/office/powerpoint/2010/main" val="300103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a:t>
            </a:fld>
            <a:endParaRPr lang="en-US"/>
          </a:p>
        </p:txBody>
      </p:sp>
    </p:spTree>
    <p:extLst>
      <p:ext uri="{BB962C8B-B14F-4D97-AF65-F5344CB8AC3E}">
        <p14:creationId xmlns:p14="http://schemas.microsoft.com/office/powerpoint/2010/main" val="305333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the same kinds of tasks. For example, they'll all host websites, APIs, or run compute-intensive work.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13</a:t>
            </a:fld>
            <a:endParaRPr lang="en-US"/>
          </a:p>
        </p:txBody>
      </p:sp>
    </p:spTree>
    <p:extLst>
      <p:ext uri="{BB962C8B-B14F-4D97-AF65-F5344CB8AC3E}">
        <p14:creationId xmlns:p14="http://schemas.microsoft.com/office/powerpoint/2010/main" val="109109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14</a:t>
            </a:fld>
            <a:endParaRPr lang="en-US"/>
          </a:p>
        </p:txBody>
      </p:sp>
    </p:spTree>
    <p:extLst>
      <p:ext uri="{BB962C8B-B14F-4D97-AF65-F5344CB8AC3E}">
        <p14:creationId xmlns:p14="http://schemas.microsoft.com/office/powerpoint/2010/main" val="1874539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15</a:t>
            </a:fld>
            <a:endParaRPr lang="en-US"/>
          </a:p>
        </p:txBody>
      </p:sp>
    </p:spTree>
    <p:extLst>
      <p:ext uri="{BB962C8B-B14F-4D97-AF65-F5344CB8AC3E}">
        <p14:creationId xmlns:p14="http://schemas.microsoft.com/office/powerpoint/2010/main" val="2995403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node in a Kubernetes cluster is where your compute workloads run. Each node communicates with the control plane via the API server to inform it about state changes on the node.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159868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The workloads that you run on Kubernetes are containerized apps. Unlike in a Docker environment, you can't run containers directly on Kubernetes. 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Pod templates are YAML-coded files that you reuse and include in other objects to manage pod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25811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73277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512937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29641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Kubernetes Service (AKS) is a managed Kubernetes offering that simplifies container-based application deployment and management.</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Azure Kubernetes Service (AKS) provides a managed Kubernetes service that reduces the complexity for deployment and core management tasks, including coordinating upgrades. </a:t>
            </a:r>
          </a:p>
        </p:txBody>
      </p:sp>
      <p:sp>
        <p:nvSpPr>
          <p:cNvPr id="4" name="Slide Number Placeholder 3"/>
          <p:cNvSpPr>
            <a:spLocks noGrp="1"/>
          </p:cNvSpPr>
          <p:nvPr>
            <p:ph type="sldNum" sz="quarter" idx="5"/>
          </p:nvPr>
        </p:nvSpPr>
        <p:spPr/>
        <p:txBody>
          <a:bodyPr/>
          <a:lstStyle/>
          <a:p>
            <a:fld id="{00A560F4-8102-4EC4-BB24-179BCBD2EB8E}" type="slidenum">
              <a:rPr lang="en-US" smtClean="0"/>
              <a:t>21</a:t>
            </a:fld>
            <a:endParaRPr lang="en-US"/>
          </a:p>
        </p:txBody>
      </p:sp>
    </p:spTree>
    <p:extLst>
      <p:ext uri="{BB962C8B-B14F-4D97-AF65-F5344CB8AC3E}">
        <p14:creationId xmlns:p14="http://schemas.microsoft.com/office/powerpoint/2010/main" val="4292304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AKS control plane is managed by the Azure platform, and you only pay for the AKS nodes that run your applications. AKS is built on top of the open-source Azure Kubernetes Service Engine (</a:t>
            </a:r>
            <a:r>
              <a:rPr lang="en-US" b="0" i="0" u="none" strike="noStrike" dirty="0" err="1">
                <a:effectLst/>
                <a:latin typeface="Segoe UI" panose="020B0502040204020203" pitchFamily="34" charset="0"/>
                <a:hlinkClick r:id="rId3"/>
              </a:rPr>
              <a:t>aks</a:t>
            </a:r>
            <a:r>
              <a:rPr lang="en-US" b="0" i="0" u="none" strike="noStrike" dirty="0">
                <a:effectLst/>
                <a:latin typeface="Segoe UI" panose="020B0502040204020203" pitchFamily="34" charset="0"/>
                <a:hlinkClick r:id="rId3"/>
              </a:rPr>
              <a:t>-engine</a:t>
            </a:r>
            <a:r>
              <a:rPr lang="en-US" b="0" i="0" dirty="0">
                <a:solidFill>
                  <a:srgbClr val="171717"/>
                </a:solidFill>
                <a:effectLst/>
                <a:latin typeface="Segoe UI" panose="020B0502040204020203" pitchFamily="34" charset="0"/>
              </a:rPr>
              <a:t>).</a:t>
            </a:r>
            <a:endParaRPr lang="en-US" dirty="0"/>
          </a:p>
          <a:p>
            <a:endParaRPr lang="en-US" dirty="0"/>
          </a:p>
          <a:p>
            <a:r>
              <a:rPr lang="en-US" dirty="0"/>
              <a:t>When you create an AKS cluster, a control plane is automatically created and configured. This control plane is provided as a managed Azure resource abstracted from the user. There's no cost for the control plane, only the nodes that are part of the AKS cluster.</a:t>
            </a:r>
          </a:p>
          <a:p>
            <a:endParaRPr lang="en-US" dirty="0"/>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kube-apiserver</a:t>
            </a:r>
            <a:r>
              <a:rPr lang="en-US" b="0" i="0" dirty="0">
                <a:solidFill>
                  <a:srgbClr val="171717"/>
                </a:solidFill>
                <a:effectLst/>
                <a:latin typeface="Segoe UI" panose="020B0502040204020203" pitchFamily="34" charset="0"/>
              </a:rPr>
              <a:t> - The API server is how the underlying Kubernetes APIs are exposed. This component provides the interaction for management tools, such as </a:t>
            </a:r>
            <a:r>
              <a:rPr lang="en-US" b="0" i="0" dirty="0" err="1">
                <a:solidFill>
                  <a:srgbClr val="171717"/>
                </a:solidFill>
                <a:effectLst/>
                <a:latin typeface="Segoe UI" panose="020B0502040204020203" pitchFamily="34" charset="0"/>
              </a:rPr>
              <a:t>kubectl</a:t>
            </a:r>
            <a:r>
              <a:rPr lang="en-US" b="0" i="0" dirty="0">
                <a:solidFill>
                  <a:srgbClr val="171717"/>
                </a:solidFill>
                <a:effectLst/>
                <a:latin typeface="Segoe UI" panose="020B0502040204020203" pitchFamily="34" charset="0"/>
              </a:rPr>
              <a:t> or the Kubernetes dashboard.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To maintain the state of your Kubernetes cluster and configuration, the highly available </a:t>
            </a: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is a key value store within Kubernetes.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22</a:t>
            </a:fld>
            <a:endParaRPr lang="en-US"/>
          </a:p>
        </p:txBody>
      </p:sp>
    </p:spTree>
    <p:extLst>
      <p:ext uri="{BB962C8B-B14F-4D97-AF65-F5344CB8AC3E}">
        <p14:creationId xmlns:p14="http://schemas.microsoft.com/office/powerpoint/2010/main" val="1062744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your applications and supporting services, you need a Kubernetes node. An AKS cluster has one or more nodes, which is an Azure virtual machine (VM) that runs the Kubernetes node components and container runtime.</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kubelet</a:t>
            </a:r>
            <a:r>
              <a:rPr lang="en-US" b="0" i="0" dirty="0">
                <a:solidFill>
                  <a:srgbClr val="171717"/>
                </a:solidFill>
                <a:effectLst/>
                <a:latin typeface="Segoe UI" panose="020B0502040204020203" pitchFamily="34" charset="0"/>
              </a:rPr>
              <a:t> is the Kubernetes agent that processes the orchestration requests from the control plane and scheduling of running the requested containers.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Virtual networking is handled by the </a:t>
            </a: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-proxy</a:t>
            </a:r>
            <a:r>
              <a:rPr lang="en-US" b="0" i="0" dirty="0">
                <a:solidFill>
                  <a:srgbClr val="171717"/>
                </a:solidFill>
                <a:effectLst/>
                <a:latin typeface="Segoe UI" panose="020B0502040204020203" pitchFamily="34" charset="0"/>
              </a:rPr>
              <a:t> on each node. The proxy routes network traffic and manages IP addressing for services and pods.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container runtime</a:t>
            </a:r>
            <a:r>
              <a:rPr lang="en-US" b="0" i="0" dirty="0">
                <a:solidFill>
                  <a:srgbClr val="171717"/>
                </a:solidFill>
                <a:effectLst/>
                <a:latin typeface="Segoe UI" panose="020B0502040204020203" pitchFamily="34" charset="0"/>
              </a:rPr>
              <a:t> is the component that allows containerized applications to run and interact with additional resources such as the virtual network and storage.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23</a:t>
            </a:fld>
            <a:endParaRPr lang="en-US"/>
          </a:p>
        </p:txBody>
      </p:sp>
    </p:spTree>
    <p:extLst>
      <p:ext uri="{BB962C8B-B14F-4D97-AF65-F5344CB8AC3E}">
        <p14:creationId xmlns:p14="http://schemas.microsoft.com/office/powerpoint/2010/main" val="468916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24</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25</a:t>
            </a:fld>
            <a:endParaRPr lang="en-US"/>
          </a:p>
        </p:txBody>
      </p:sp>
    </p:spTree>
    <p:extLst>
      <p:ext uri="{BB962C8B-B14F-4D97-AF65-F5344CB8AC3E}">
        <p14:creationId xmlns:p14="http://schemas.microsoft.com/office/powerpoint/2010/main" val="2669103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26</a:t>
            </a:fld>
            <a:endParaRPr lang="en-US"/>
          </a:p>
        </p:txBody>
      </p:sp>
    </p:spTree>
    <p:extLst>
      <p:ext uri="{BB962C8B-B14F-4D97-AF65-F5344CB8AC3E}">
        <p14:creationId xmlns:p14="http://schemas.microsoft.com/office/powerpoint/2010/main" val="479999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27</a:t>
            </a:fld>
            <a:endParaRPr lang="en-US"/>
          </a:p>
        </p:txBody>
      </p:sp>
    </p:spTree>
    <p:extLst>
      <p:ext uri="{BB962C8B-B14F-4D97-AF65-F5344CB8AC3E}">
        <p14:creationId xmlns:p14="http://schemas.microsoft.com/office/powerpoint/2010/main" val="596357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28</a:t>
            </a:fld>
            <a:endParaRPr lang="en-US"/>
          </a:p>
        </p:txBody>
      </p:sp>
    </p:spTree>
    <p:extLst>
      <p:ext uri="{BB962C8B-B14F-4D97-AF65-F5344CB8AC3E}">
        <p14:creationId xmlns:p14="http://schemas.microsoft.com/office/powerpoint/2010/main" val="545433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The workloads that you run on Kubernetes are containerized apps. Unlike in a Docker environment, you can't run containers directly on Kubernetes. 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Pod templates are YAML-coded files that you reuse and include in other objects to manage pod deployments.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29</a:t>
            </a:fld>
            <a:endParaRPr lang="en-US"/>
          </a:p>
        </p:txBody>
      </p:sp>
    </p:spTree>
    <p:extLst>
      <p:ext uri="{BB962C8B-B14F-4D97-AF65-F5344CB8AC3E}">
        <p14:creationId xmlns:p14="http://schemas.microsoft.com/office/powerpoint/2010/main" val="459844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Kubernetes pods have a distinct lifecycle that affects the way you deploy, run, and update pods. You start by submitting the pod YAML manifest to the cluster. After the manifest file is submitted and persisted to the cluster, it defines the desired state of the pod. The scheduler schedules the pod to a healthy node that has enough resources to run the pod.</a:t>
            </a:r>
          </a:p>
          <a:p>
            <a:endParaRPr lang="en-US" b="0" i="0" dirty="0">
              <a:solidFill>
                <a:srgbClr val="171717"/>
              </a:solidFill>
              <a:effectLst/>
              <a:latin typeface="Segoe UI" panose="020B0502040204020203" pitchFamily="34" charset="0"/>
            </a:endParaRPr>
          </a:p>
          <a:p>
            <a:r>
              <a:rPr lang="en-US" dirty="0">
                <a:effectLst/>
              </a:rPr>
              <a:t>Pending </a:t>
            </a:r>
          </a:p>
          <a:p>
            <a:r>
              <a:rPr lang="en-US" dirty="0">
                <a:effectLst/>
              </a:rPr>
              <a:t>After the pod run is scheduled, the container runtime downloads container images, and starts all containers for the pod.</a:t>
            </a:r>
          </a:p>
          <a:p>
            <a:endParaRPr lang="en-US" dirty="0">
              <a:effectLst/>
            </a:endParaRPr>
          </a:p>
          <a:p>
            <a:r>
              <a:rPr lang="en-US" dirty="0">
                <a:effectLst/>
              </a:rPr>
              <a:t>Running</a:t>
            </a:r>
          </a:p>
          <a:p>
            <a:r>
              <a:rPr lang="en-US" dirty="0">
                <a:effectLst/>
              </a:rPr>
              <a:t>The pod transitions to a running state after all of the resources within the pod are ready.</a:t>
            </a:r>
          </a:p>
          <a:p>
            <a:endParaRPr lang="en-US" dirty="0">
              <a:effectLst/>
            </a:endParaRPr>
          </a:p>
          <a:p>
            <a:r>
              <a:rPr lang="en-US" dirty="0">
                <a:effectLst/>
              </a:rPr>
              <a:t>Succeeded</a:t>
            </a:r>
          </a:p>
          <a:p>
            <a:r>
              <a:rPr lang="en-US" dirty="0">
                <a:effectLst/>
              </a:rPr>
              <a:t>The pod transitions to a succeeded state after the pod completes its intended task, and runs successfully.</a:t>
            </a:r>
          </a:p>
          <a:p>
            <a:endParaRPr lang="en-US" dirty="0">
              <a:effectLst/>
            </a:endParaRPr>
          </a:p>
          <a:p>
            <a:r>
              <a:rPr lang="en-US" dirty="0">
                <a:effectLst/>
              </a:rPr>
              <a:t>Failed</a:t>
            </a:r>
          </a:p>
          <a:p>
            <a:r>
              <a:rPr lang="en-US" dirty="0">
                <a:effectLst/>
              </a:rPr>
              <a:t>Pods can fail for various reasons. A container in the pod may have failed, leading to the termination of all other containers. Or, maybe an image wasn't found during preparation of the pod containers. In these types of cases, the pod can go to a failed state. Pods can transition to a failed state from either a pending state or a running state. A specific failure can also place a pod back in the pending state.</a:t>
            </a:r>
          </a:p>
          <a:p>
            <a:endParaRPr lang="en-US" dirty="0">
              <a:effectLst/>
            </a:endParaRPr>
          </a:p>
          <a:p>
            <a:r>
              <a:rPr lang="en-US">
                <a:effectLst/>
              </a:rPr>
              <a:t>Unknown</a:t>
            </a:r>
          </a:p>
          <a:p>
            <a:r>
              <a:rPr lang="en-US">
                <a:effectLst/>
              </a:rPr>
              <a:t>If </a:t>
            </a:r>
            <a:r>
              <a:rPr lang="en-US" dirty="0">
                <a:effectLst/>
              </a:rPr>
              <a:t>the state of the pod can't be determined, the pod is an unknown state.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30</a:t>
            </a:fld>
            <a:endParaRPr lang="en-US"/>
          </a:p>
        </p:txBody>
      </p:sp>
    </p:spTree>
    <p:extLst>
      <p:ext uri="{BB962C8B-B14F-4D97-AF65-F5344CB8AC3E}">
        <p14:creationId xmlns:p14="http://schemas.microsoft.com/office/powerpoint/2010/main" val="249875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31</a:t>
            </a:fld>
            <a:endParaRPr lang="en-US"/>
          </a:p>
        </p:txBody>
      </p:sp>
    </p:spTree>
    <p:extLst>
      <p:ext uri="{BB962C8B-B14F-4D97-AF65-F5344CB8AC3E}">
        <p14:creationId xmlns:p14="http://schemas.microsoft.com/office/powerpoint/2010/main" val="112239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32</a:t>
            </a:fld>
            <a:endParaRPr lang="en-US"/>
          </a:p>
        </p:txBody>
      </p:sp>
    </p:spTree>
    <p:extLst>
      <p:ext uri="{BB962C8B-B14F-4D97-AF65-F5344CB8AC3E}">
        <p14:creationId xmlns:p14="http://schemas.microsoft.com/office/powerpoint/2010/main" val="2371636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33</a:t>
            </a:fld>
            <a:endParaRPr lang="en-US"/>
          </a:p>
        </p:txBody>
      </p:sp>
    </p:spTree>
    <p:extLst>
      <p:ext uri="{BB962C8B-B14F-4D97-AF65-F5344CB8AC3E}">
        <p14:creationId xmlns:p14="http://schemas.microsoft.com/office/powerpoint/2010/main" val="3980074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34</a:t>
            </a:fld>
            <a:endParaRPr lang="en-US"/>
          </a:p>
        </p:txBody>
      </p:sp>
    </p:spTree>
    <p:extLst>
      <p:ext uri="{BB962C8B-B14F-4D97-AF65-F5344CB8AC3E}">
        <p14:creationId xmlns:p14="http://schemas.microsoft.com/office/powerpoint/2010/main" val="402804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35</a:t>
            </a:fld>
            <a:endParaRPr lang="en-US"/>
          </a:p>
        </p:txBody>
      </p:sp>
    </p:spTree>
    <p:extLst>
      <p:ext uri="{BB962C8B-B14F-4D97-AF65-F5344CB8AC3E}">
        <p14:creationId xmlns:p14="http://schemas.microsoft.com/office/powerpoint/2010/main" val="2589861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36</a:t>
            </a:fld>
            <a:endParaRPr lang="en-US"/>
          </a:p>
        </p:txBody>
      </p:sp>
    </p:spTree>
    <p:extLst>
      <p:ext uri="{BB962C8B-B14F-4D97-AF65-F5344CB8AC3E}">
        <p14:creationId xmlns:p14="http://schemas.microsoft.com/office/powerpoint/2010/main" val="2133054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37</a:t>
            </a:fld>
            <a:endParaRPr lang="en-US"/>
          </a:p>
        </p:txBody>
      </p:sp>
    </p:spTree>
    <p:extLst>
      <p:ext uri="{BB962C8B-B14F-4D97-AF65-F5344CB8AC3E}">
        <p14:creationId xmlns:p14="http://schemas.microsoft.com/office/powerpoint/2010/main" val="2067500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38</a:t>
            </a:fld>
            <a:endParaRPr lang="en-US"/>
          </a:p>
        </p:txBody>
      </p:sp>
    </p:spTree>
    <p:extLst>
      <p:ext uri="{BB962C8B-B14F-4D97-AF65-F5344CB8AC3E}">
        <p14:creationId xmlns:p14="http://schemas.microsoft.com/office/powerpoint/2010/main" val="3741152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39</a:t>
            </a:fld>
            <a:endParaRPr lang="en-US"/>
          </a:p>
        </p:txBody>
      </p:sp>
    </p:spTree>
    <p:extLst>
      <p:ext uri="{BB962C8B-B14F-4D97-AF65-F5344CB8AC3E}">
        <p14:creationId xmlns:p14="http://schemas.microsoft.com/office/powerpoint/2010/main" val="2601892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40</a:t>
            </a:fld>
            <a:endParaRPr lang="en-US"/>
          </a:p>
        </p:txBody>
      </p:sp>
    </p:spTree>
    <p:extLst>
      <p:ext uri="{BB962C8B-B14F-4D97-AF65-F5344CB8AC3E}">
        <p14:creationId xmlns:p14="http://schemas.microsoft.com/office/powerpoint/2010/main" val="182745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41</a:t>
            </a:fld>
            <a:endParaRPr lang="en-US"/>
          </a:p>
        </p:txBody>
      </p:sp>
    </p:spTree>
    <p:extLst>
      <p:ext uri="{BB962C8B-B14F-4D97-AF65-F5344CB8AC3E}">
        <p14:creationId xmlns:p14="http://schemas.microsoft.com/office/powerpoint/2010/main" val="323695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42</a:t>
            </a:fld>
            <a:endParaRPr lang="en-US"/>
          </a:p>
        </p:txBody>
      </p:sp>
    </p:spTree>
    <p:extLst>
      <p:ext uri="{BB962C8B-B14F-4D97-AF65-F5344CB8AC3E}">
        <p14:creationId xmlns:p14="http://schemas.microsoft.com/office/powerpoint/2010/main" val="256394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43</a:t>
            </a:fld>
            <a:endParaRPr lang="en-US"/>
          </a:p>
        </p:txBody>
      </p:sp>
    </p:spTree>
    <p:extLst>
      <p:ext uri="{BB962C8B-B14F-4D97-AF65-F5344CB8AC3E}">
        <p14:creationId xmlns:p14="http://schemas.microsoft.com/office/powerpoint/2010/main" val="379643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44</a:t>
            </a:fld>
            <a:endParaRPr lang="en-US"/>
          </a:p>
        </p:txBody>
      </p:sp>
    </p:spTree>
    <p:extLst>
      <p:ext uri="{BB962C8B-B14F-4D97-AF65-F5344CB8AC3E}">
        <p14:creationId xmlns:p14="http://schemas.microsoft.com/office/powerpoint/2010/main" val="905709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45</a:t>
            </a:fld>
            <a:endParaRPr lang="en-US"/>
          </a:p>
        </p:txBody>
      </p:sp>
    </p:spTree>
    <p:extLst>
      <p:ext uri="{BB962C8B-B14F-4D97-AF65-F5344CB8AC3E}">
        <p14:creationId xmlns:p14="http://schemas.microsoft.com/office/powerpoint/2010/main" val="1244073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46</a:t>
            </a:fld>
            <a:endParaRPr lang="en-US"/>
          </a:p>
        </p:txBody>
      </p:sp>
    </p:spTree>
    <p:extLst>
      <p:ext uri="{BB962C8B-B14F-4D97-AF65-F5344CB8AC3E}">
        <p14:creationId xmlns:p14="http://schemas.microsoft.com/office/powerpoint/2010/main" val="3475438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47</a:t>
            </a:fld>
            <a:endParaRPr lang="en-US"/>
          </a:p>
        </p:txBody>
      </p:sp>
    </p:spTree>
    <p:extLst>
      <p:ext uri="{BB962C8B-B14F-4D97-AF65-F5344CB8AC3E}">
        <p14:creationId xmlns:p14="http://schemas.microsoft.com/office/powerpoint/2010/main" val="771623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48</a:t>
            </a:fld>
            <a:endParaRPr lang="en-US"/>
          </a:p>
        </p:txBody>
      </p:sp>
    </p:spTree>
    <p:extLst>
      <p:ext uri="{BB962C8B-B14F-4D97-AF65-F5344CB8AC3E}">
        <p14:creationId xmlns:p14="http://schemas.microsoft.com/office/powerpoint/2010/main" val="3156143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49</a:t>
            </a:fld>
            <a:endParaRPr lang="en-US"/>
          </a:p>
        </p:txBody>
      </p:sp>
    </p:spTree>
    <p:extLst>
      <p:ext uri="{BB962C8B-B14F-4D97-AF65-F5344CB8AC3E}">
        <p14:creationId xmlns:p14="http://schemas.microsoft.com/office/powerpoint/2010/main" val="2082527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50</a:t>
            </a:fld>
            <a:endParaRPr lang="en-US"/>
          </a:p>
        </p:txBody>
      </p:sp>
    </p:spTree>
    <p:extLst>
      <p:ext uri="{BB962C8B-B14F-4D97-AF65-F5344CB8AC3E}">
        <p14:creationId xmlns:p14="http://schemas.microsoft.com/office/powerpoint/2010/main" val="3788158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p>
          <a:p>
            <a:pPr algn="l"/>
            <a:r>
              <a:rPr lang="en-US" b="0" i="0" dirty="0">
                <a:solidFill>
                  <a:srgbClr val="171717"/>
                </a:solidFill>
                <a:effectLst/>
                <a:latin typeface="Segoe UI" panose="020B0502040204020203" pitchFamily="34" charset="0"/>
              </a:rPr>
              <a:t>Kubernetes assigns a service an IP address on creation, just like a node or pod. These addresses get assigned from a service cluster's IP range. An example is 10.96.0.0/12. A service is also assigned a DNS name based on the service name, and an IP port.</a:t>
            </a:r>
          </a:p>
          <a:p>
            <a:pPr rtl="0">
              <a:spcBef>
                <a:spcPts val="0"/>
              </a:spcBef>
              <a:spcAft>
                <a:spcPts val="0"/>
              </a:spcAft>
            </a:pPr>
            <a:endParaRPr lang="en-US" dirty="0"/>
          </a:p>
          <a:p>
            <a:pPr rtl="0">
              <a:spcBef>
                <a:spcPts val="0"/>
              </a:spcBef>
              <a:spcAft>
                <a:spcPts val="0"/>
              </a:spcAft>
            </a:pPr>
            <a:r>
              <a:rPr lang="en-US" b="0" i="0" dirty="0">
                <a:solidFill>
                  <a:srgbClr val="171717"/>
                </a:solidFill>
                <a:effectLst/>
                <a:latin typeface="Segoe UI" panose="020B0502040204020203" pitchFamily="34" charset="0"/>
              </a:rPr>
              <a:t>Managing pods by IP address isn't practical. Pod IP addresses change as controllers re-create them, and you might have any number of pods running.</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51</a:t>
            </a:fld>
            <a:endParaRPr lang="en-US"/>
          </a:p>
        </p:txBody>
      </p:sp>
    </p:spTree>
    <p:extLst>
      <p:ext uri="{BB962C8B-B14F-4D97-AF65-F5344CB8AC3E}">
        <p14:creationId xmlns:p14="http://schemas.microsoft.com/office/powerpoint/2010/main" val="1989884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A service object enables you to target and manage specific pods in your cluster by using selector labels. You set the selector label in a service definition to match the pod label defined in the pod's definition file.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52</a:t>
            </a:fld>
            <a:endParaRPr lang="en-US"/>
          </a:p>
        </p:txBody>
      </p:sp>
    </p:spTree>
    <p:extLst>
      <p:ext uri="{BB962C8B-B14F-4D97-AF65-F5344CB8AC3E}">
        <p14:creationId xmlns:p14="http://schemas.microsoft.com/office/powerpoint/2010/main" val="11999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217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53</a:t>
            </a:fld>
            <a:endParaRPr lang="en-US"/>
          </a:p>
        </p:txBody>
      </p:sp>
    </p:spTree>
    <p:extLst>
      <p:ext uri="{BB962C8B-B14F-4D97-AF65-F5344CB8AC3E}">
        <p14:creationId xmlns:p14="http://schemas.microsoft.com/office/powerpoint/2010/main" val="3909851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54</a:t>
            </a:fld>
            <a:endParaRPr lang="en-US"/>
          </a:p>
        </p:txBody>
      </p:sp>
    </p:spTree>
    <p:extLst>
      <p:ext uri="{BB962C8B-B14F-4D97-AF65-F5344CB8AC3E}">
        <p14:creationId xmlns:p14="http://schemas.microsoft.com/office/powerpoint/2010/main" val="1562955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don’t want to hard code sensitive credentials directly into our code or configuration. </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Secrets allow you to mount sensitive data as either a file in a volume, or directly into environment variables.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next few slides animates how it works in k8s.  The same applicable for </a:t>
            </a:r>
            <a:r>
              <a:rPr lang="en-US" sz="1800" b="0" i="0" u="none" strike="noStrike" dirty="0" err="1">
                <a:solidFill>
                  <a:srgbClr val="000000"/>
                </a:solidFill>
                <a:effectLst/>
                <a:latin typeface="Arial" panose="020B0604020202020204" pitchFamily="34" charset="0"/>
              </a:rPr>
              <a:t>ConfigMaps</a:t>
            </a:r>
            <a:br>
              <a:rPr lang="en-US" dirty="0"/>
            </a:b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55</a:t>
            </a:fld>
            <a:endParaRPr lang="en-US"/>
          </a:p>
        </p:txBody>
      </p:sp>
    </p:spTree>
    <p:extLst>
      <p:ext uri="{BB962C8B-B14F-4D97-AF65-F5344CB8AC3E}">
        <p14:creationId xmlns:p14="http://schemas.microsoft.com/office/powerpoint/2010/main" val="3945189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Kubernetes uses the same storage volume concept that you find when using Docker. Docker volumes are less managed than the Kubernetes volumes because Docker volume lifetimes aren't managed. The Kubernetes volume's lifetime is an explicit lifetime that matches the pod's lifetime. This lifetime match means a volume outlives the containers that run in the pod. However, if the pod is removed, so is the volume.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56</a:t>
            </a:fld>
            <a:endParaRPr lang="en-US"/>
          </a:p>
        </p:txBody>
      </p:sp>
    </p:spTree>
    <p:extLst>
      <p:ext uri="{BB962C8B-B14F-4D97-AF65-F5344CB8AC3E}">
        <p14:creationId xmlns:p14="http://schemas.microsoft.com/office/powerpoint/2010/main" val="867155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57</a:t>
            </a:fld>
            <a:endParaRPr lang="en-US"/>
          </a:p>
        </p:txBody>
      </p:sp>
    </p:spTree>
    <p:extLst>
      <p:ext uri="{BB962C8B-B14F-4D97-AF65-F5344CB8AC3E}">
        <p14:creationId xmlns:p14="http://schemas.microsoft.com/office/powerpoint/2010/main" val="148601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df43cfd7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df43cfd7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2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10</a:t>
            </a:fld>
            <a:endParaRPr lang="en-US"/>
          </a:p>
        </p:txBody>
      </p:sp>
    </p:spTree>
    <p:extLst>
      <p:ext uri="{BB962C8B-B14F-4D97-AF65-F5344CB8AC3E}">
        <p14:creationId xmlns:p14="http://schemas.microsoft.com/office/powerpoint/2010/main" val="297245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4000" b="0" i="0" dirty="0">
                <a:solidFill>
                  <a:srgbClr val="171717"/>
                </a:solidFill>
                <a:effectLst/>
                <a:latin typeface="Segoe UI" panose="020B0502040204020203" pitchFamily="34" charset="0"/>
              </a:rPr>
              <a:t>Kubernetes is a portable, extensible open-source platform for managing and orchestrating containerized workloads. </a:t>
            </a:r>
          </a:p>
          <a:p>
            <a:pPr rtl="0">
              <a:spcBef>
                <a:spcPts val="0"/>
              </a:spcBef>
              <a:spcAft>
                <a:spcPts val="0"/>
              </a:spcAft>
            </a:pPr>
            <a:r>
              <a:rPr lang="en-US" sz="4000" b="0" i="0" dirty="0">
                <a:solidFill>
                  <a:srgbClr val="171717"/>
                </a:solidFill>
                <a:effectLst/>
                <a:latin typeface="Segoe UI" panose="020B0502040204020203" pitchFamily="34" charset="0"/>
              </a:rPr>
              <a:t>Kubernetes abstracts away complex container management tasks and provides you with declarative configuration to orchestrate containers in different computing environments. </a:t>
            </a:r>
          </a:p>
          <a:p>
            <a:pPr rtl="0">
              <a:spcBef>
                <a:spcPts val="0"/>
              </a:spcBef>
              <a:spcAft>
                <a:spcPts val="0"/>
              </a:spcAft>
            </a:pPr>
            <a:endParaRPr lang="en-US" sz="2800" b="0" i="0" dirty="0">
              <a:solidFill>
                <a:srgbClr val="171717"/>
              </a:solidFill>
              <a:effectLst/>
              <a:latin typeface="Segoe UI" panose="020B0502040204020203" pitchFamily="34" charset="0"/>
            </a:endParaRPr>
          </a:p>
          <a:p>
            <a:pPr rtl="0">
              <a:spcBef>
                <a:spcPts val="0"/>
              </a:spcBef>
              <a:spcAft>
                <a:spcPts val="0"/>
              </a:spcAft>
            </a:pPr>
            <a:r>
              <a:rPr lang="en-US" sz="2800" b="0" i="0" dirty="0">
                <a:solidFill>
                  <a:srgbClr val="171717"/>
                </a:solidFill>
                <a:effectLst/>
                <a:latin typeface="Segoe UI" panose="020B0502040204020203" pitchFamily="34" charset="0"/>
              </a:rPr>
              <a:t>Container management is the process of organizing, adding, removing, or updating a significant number of containers.</a:t>
            </a:r>
          </a:p>
          <a:p>
            <a:pPr rtl="0">
              <a:spcBef>
                <a:spcPts val="0"/>
              </a:spcBef>
              <a:spcAft>
                <a:spcPts val="0"/>
              </a:spcAft>
            </a:pPr>
            <a:r>
              <a:rPr lang="en-US" sz="2800" b="0" i="0" dirty="0">
                <a:solidFill>
                  <a:srgbClr val="171717"/>
                </a:solidFill>
                <a:effectLst/>
                <a:latin typeface="Segoe UI" panose="020B0502040204020203" pitchFamily="34" charset="0"/>
              </a:rPr>
              <a:t>A container orchestrator is a system that automatically deploys and manages containerized apps.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Kubernetes provides an open, pluggable API  that can work  with containers across multiple cloud providers.  </a:t>
            </a: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Kubernetes is based on learnings from how Google itself has been running applications and containers, internally.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3 Google employee in 2014 and in production v1 in 2015</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learnings have given rise to new primitives, new ways of looking at orchestrating the cloud in order to abstract away the underlying machines.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So that you can Manage applications, not machines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11</a:t>
            </a:fld>
            <a:endParaRPr lang="en-US"/>
          </a:p>
        </p:txBody>
      </p:sp>
    </p:spTree>
    <p:extLst>
      <p:ext uri="{BB962C8B-B14F-4D97-AF65-F5344CB8AC3E}">
        <p14:creationId xmlns:p14="http://schemas.microsoft.com/office/powerpoint/2010/main" val="592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Self-healing of containers. An example would be restarting containers that fail or replacing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deployed container count up or down dynamically, based on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Automation of rolling updates and rollbacks of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network traffic.</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Storage and management of sensitive information, such as usernames and passwords.</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12</a:t>
            </a:fld>
            <a:endParaRPr lang="en-US"/>
          </a:p>
        </p:txBody>
      </p:sp>
    </p:spTree>
    <p:extLst>
      <p:ext uri="{BB962C8B-B14F-4D97-AF65-F5344CB8AC3E}">
        <p14:creationId xmlns:p14="http://schemas.microsoft.com/office/powerpoint/2010/main" val="128428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61970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79446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26962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26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2085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64997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26952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37510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3056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84990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73675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17261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3/1/2021</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03743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3/1/2021</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304120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2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aka.ms/digital-badge"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docs.microsoft.com/en-us/azure/aks/concepts-clusters-workloads"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s://docs.microsoft.com/en-us/azure/aks/concepts-clusters-workloads"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2.png"/><Relationship Id="rId9" Type="http://schemas.openxmlformats.org/officeDocument/2006/relationships/image" Target="../media/image5.svg"/></Relationships>
</file>

<file path=ppt/slides/_rels/slide2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2.xml"/><Relationship Id="rId16"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png"/><Relationship Id="rId9" Type="http://schemas.openxmlformats.org/officeDocument/2006/relationships/image" Target="../media/image32.png"/><Relationship Id="rId1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docs.microsoft.com/en-us/learn/modules/intro-to-kubernetes/3-how-kubernetes-work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evgeny@enso.no"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937760" y="3865615"/>
            <a:ext cx="6757415" cy="1748006"/>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000" dirty="0">
                <a:latin typeface="+mj-lt"/>
                <a:ea typeface="+mj-ea"/>
                <a:cs typeface="+mj-cs"/>
              </a:rPr>
              <a:t>Introduction to Azure Kubernetes Service (AKS)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5064967" y="5792301"/>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omic Sans MS" panose="030F0702030302020204" pitchFamily="66" charset="0"/>
              </a:rPr>
              <a:t>Infrastructure as Code User Group Oslo</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02.03.2021</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Evgeny Borzenin</a:t>
            </a:r>
            <a:endParaRPr sz="2000" dirty="0">
              <a:latin typeface="Comic Sans MS" panose="030F0702030302020204" pitchFamily="66" charset="0"/>
            </a:endParaRPr>
          </a:p>
        </p:txBody>
      </p:sp>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2935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t>Kubernetes and AKS introduction</a:t>
            </a:r>
            <a:endParaRPr lang="en-US" sz="5400" dirty="0">
              <a:latin typeface="+mj-lt"/>
              <a:ea typeface="+mj-ea"/>
              <a:cs typeface="+mj-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What is Kubernetes (k8s)?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Kubernetes is a Container Management and  Orchestration System and Cluster technology</a:t>
            </a:r>
          </a:p>
          <a:p>
            <a:pPr marL="152396" indent="0">
              <a:buNone/>
            </a:pPr>
            <a:endParaRPr lang="en-US" dirty="0"/>
          </a:p>
          <a:p>
            <a:r>
              <a:rPr lang="en-US" dirty="0"/>
              <a:t>Manage applications, not machines</a:t>
            </a:r>
          </a:p>
          <a:p>
            <a:endParaRPr lang="en-US" dirty="0"/>
          </a:p>
          <a:p>
            <a:r>
              <a:rPr lang="en-US" dirty="0"/>
              <a:t>Open source, open API container orchestrator </a:t>
            </a:r>
          </a:p>
          <a:p>
            <a:pPr marL="152396" indent="0">
              <a:buNone/>
            </a:pPr>
            <a:endParaRPr lang="en-US" dirty="0"/>
          </a:p>
          <a:p>
            <a:r>
              <a:rPr lang="en-US" dirty="0"/>
              <a:t>Inspired by Google’s experiences and internal systems</a:t>
            </a:r>
          </a:p>
          <a:p>
            <a:endParaRPr lang="en-US" dirty="0"/>
          </a:p>
          <a:p>
            <a:r>
              <a:rPr lang="en-US" dirty="0"/>
              <a:t>Greek for pilot or Helmsman – the person who steers a ship</a:t>
            </a:r>
          </a:p>
          <a:p>
            <a:endParaRPr lang="en-US" dirty="0"/>
          </a:p>
          <a:p>
            <a:r>
              <a:rPr lang="en-US" dirty="0"/>
              <a:t>Kubernetes -&gt; k(</a:t>
            </a:r>
            <a:r>
              <a:rPr lang="en-US" strike="sngStrike" dirty="0" err="1"/>
              <a:t>ubernete</a:t>
            </a:r>
            <a:r>
              <a:rPr lang="en-US" dirty="0"/>
              <a:t>)s -&gt; </a:t>
            </a:r>
            <a:r>
              <a:rPr lang="en-US" dirty="0" err="1"/>
              <a:t>len</a:t>
            </a:r>
            <a:r>
              <a:rPr lang="en-US" dirty="0"/>
              <a:t>(</a:t>
            </a:r>
            <a:r>
              <a:rPr lang="en-US" dirty="0" err="1"/>
              <a:t>ubernete</a:t>
            </a:r>
            <a:r>
              <a:rPr lang="en-US" dirty="0"/>
              <a:t>) = 8 -&gt;  k8s</a:t>
            </a:r>
          </a:p>
          <a:p>
            <a:pPr marL="152396" indent="0">
              <a:buNone/>
            </a:pPr>
            <a:endParaRPr lang="en-US" dirty="0"/>
          </a:p>
          <a:p>
            <a:endParaRPr lang="en-US" dirty="0"/>
          </a:p>
          <a:p>
            <a:endParaRPr lang="en-US"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0073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benefits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sz="3600" dirty="0"/>
          </a:p>
          <a:p>
            <a:r>
              <a:rPr lang="en-US" sz="3600" dirty="0"/>
              <a:t>Self healing</a:t>
            </a:r>
          </a:p>
          <a:p>
            <a:pPr marL="152396" indent="0">
              <a:buNone/>
            </a:pPr>
            <a:endParaRPr lang="en-US" sz="3600" dirty="0"/>
          </a:p>
          <a:p>
            <a:endParaRPr lang="en-US" sz="3600" dirty="0"/>
          </a:p>
          <a:p>
            <a:r>
              <a:rPr lang="en-US" sz="3600" dirty="0"/>
              <a:t>Dynamic scaling</a:t>
            </a:r>
          </a:p>
          <a:p>
            <a:endParaRPr lang="en-US" sz="3600" dirty="0"/>
          </a:p>
          <a:p>
            <a:pPr marL="152396" indent="0">
              <a:buNone/>
            </a:pPr>
            <a:endParaRPr lang="en-US" sz="3600" dirty="0"/>
          </a:p>
          <a:p>
            <a:r>
              <a:rPr lang="en-US" sz="3600" dirty="0"/>
              <a:t>Rolling updates</a:t>
            </a:r>
          </a:p>
          <a:p>
            <a:pPr marL="152396" indent="0">
              <a:buNone/>
            </a:pPr>
            <a:endParaRPr lang="en-US" sz="3600" dirty="0"/>
          </a:p>
          <a:p>
            <a:endParaRPr lang="en-US" sz="3600"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4883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architecture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5427" y="1765119"/>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1524129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architecture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Graphic 9">
            <a:extLst>
              <a:ext uri="{FF2B5EF4-FFF2-40B4-BE49-F238E27FC236}">
                <a16:creationId xmlns:a16="http://schemas.microsoft.com/office/drawing/2014/main" id="{05653EA3-C912-4DEC-A6B0-205EE18D6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9386" y="1437338"/>
            <a:ext cx="7717014" cy="3642735"/>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
        <p:nvSpPr>
          <p:cNvPr id="9" name="Text Placeholder 2">
            <a:extLst>
              <a:ext uri="{FF2B5EF4-FFF2-40B4-BE49-F238E27FC236}">
                <a16:creationId xmlns:a16="http://schemas.microsoft.com/office/drawing/2014/main" id="{A08E7DBC-81FA-4B31-9AB9-CEA5190FC23F}"/>
              </a:ext>
            </a:extLst>
          </p:cNvPr>
          <p:cNvSpPr txBox="1">
            <a:spLocks/>
          </p:cNvSpPr>
          <p:nvPr/>
        </p:nvSpPr>
        <p:spPr>
          <a:xfrm>
            <a:off x="259189" y="1368736"/>
            <a:ext cx="5155021"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b="1" u="sng" dirty="0"/>
              <a:t>K8s node</a:t>
            </a:r>
          </a:p>
          <a:p>
            <a:r>
              <a:rPr lang="en-US" dirty="0"/>
              <a:t>API server</a:t>
            </a:r>
          </a:p>
          <a:p>
            <a:r>
              <a:rPr lang="en-US" dirty="0"/>
              <a:t>Backing store</a:t>
            </a:r>
          </a:p>
          <a:p>
            <a:r>
              <a:rPr lang="en-US" dirty="0"/>
              <a:t>Scheduler</a:t>
            </a:r>
          </a:p>
          <a:p>
            <a:r>
              <a:rPr lang="en-US" dirty="0"/>
              <a:t>Controller manager</a:t>
            </a:r>
          </a:p>
          <a:p>
            <a:pPr marL="152396" indent="0">
              <a:buNone/>
            </a:pPr>
            <a:endParaRPr lang="en-US" dirty="0"/>
          </a:p>
          <a:p>
            <a:pPr marL="152396" indent="0">
              <a:buNone/>
            </a:pPr>
            <a:endParaRPr lang="en-US" dirty="0"/>
          </a:p>
          <a:p>
            <a:pPr marL="152396" indent="0">
              <a:buNone/>
            </a:pPr>
            <a:r>
              <a:rPr lang="en-US" b="1" u="sng" dirty="0"/>
              <a:t>Node</a:t>
            </a:r>
          </a:p>
          <a:p>
            <a:r>
              <a:rPr lang="en-US" dirty="0" err="1"/>
              <a:t>Kubelet</a:t>
            </a:r>
            <a:endParaRPr lang="en-US" dirty="0"/>
          </a:p>
          <a:p>
            <a:r>
              <a:rPr lang="en-US" dirty="0" err="1"/>
              <a:t>Kube</a:t>
            </a:r>
            <a:r>
              <a:rPr lang="en-US" dirty="0"/>
              <a:t>-proxy</a:t>
            </a:r>
          </a:p>
          <a:p>
            <a:r>
              <a:rPr lang="en-US" dirty="0"/>
              <a:t>Container runtime</a:t>
            </a:r>
          </a:p>
          <a:p>
            <a:endParaRPr lang="en-US" dirty="0"/>
          </a:p>
        </p:txBody>
      </p:sp>
    </p:spTree>
    <p:extLst>
      <p:ext uri="{BB962C8B-B14F-4D97-AF65-F5344CB8AC3E}">
        <p14:creationId xmlns:p14="http://schemas.microsoft.com/office/powerpoint/2010/main" val="326680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dirty="0"/>
          </a:p>
          <a:p>
            <a:r>
              <a:rPr lang="en-US" dirty="0"/>
              <a:t>Nodes</a:t>
            </a:r>
          </a:p>
          <a:p>
            <a:endParaRPr lang="en-US" dirty="0"/>
          </a:p>
          <a:p>
            <a:r>
              <a:rPr lang="en-US" dirty="0"/>
              <a:t>Pods</a:t>
            </a:r>
          </a:p>
          <a:p>
            <a:endParaRPr lang="en-US" dirty="0"/>
          </a:p>
          <a:p>
            <a:r>
              <a:rPr lang="en-US" dirty="0"/>
              <a:t>Desired state </a:t>
            </a:r>
            <a:br>
              <a:rPr lang="en-US" dirty="0"/>
            </a:br>
            <a:r>
              <a:rPr lang="en-US" dirty="0"/>
              <a:t>(Imperative vs. Declarative)</a:t>
            </a:r>
          </a:p>
          <a:p>
            <a:pPr marL="152396" indent="0">
              <a:buNone/>
            </a:pPr>
            <a:endParaRPr lang="en-US" dirty="0"/>
          </a:p>
          <a:p>
            <a:r>
              <a:rPr lang="en-US" dirty="0"/>
              <a:t>Deployments</a:t>
            </a:r>
          </a:p>
          <a:p>
            <a:pPr marL="152396" indent="0">
              <a:buNone/>
            </a:pPr>
            <a:endParaRPr lang="en-US" dirty="0"/>
          </a:p>
          <a:p>
            <a:r>
              <a:rPr lang="en-US" dirty="0"/>
              <a:t>Services</a:t>
            </a:r>
          </a:p>
          <a:p>
            <a:endParaRPr lang="en-US" dirty="0"/>
          </a:p>
          <a:p>
            <a:endParaRPr lang="en-US" dirty="0"/>
          </a:p>
          <a:p>
            <a:endParaRPr lang="en-US" dirty="0"/>
          </a:p>
          <a:p>
            <a:endParaRPr lang="en-US" dirty="0"/>
          </a:p>
          <a:p>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r>
              <a:rPr lang="en-US" dirty="0"/>
              <a:t>Image from </a:t>
            </a:r>
            <a:r>
              <a:rPr lang="en-US" dirty="0">
                <a:hlinkClick r:id="rId6"/>
              </a:rPr>
              <a:t>https://kubernetes.io/docs/tutorials/kubernetes-basics/explore/explore-intro/</a:t>
            </a:r>
            <a:r>
              <a:rPr lang="en-US" dirty="0"/>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1360800" cy="4555200"/>
          </a:xfrm>
        </p:spPr>
        <p:txBody>
          <a:bodyPr/>
          <a:lstStyle/>
          <a:p>
            <a:pPr marL="152396" indent="0">
              <a:buNone/>
            </a:pPr>
            <a:endParaRPr lang="en-US" dirty="0"/>
          </a:p>
          <a:p>
            <a:r>
              <a:rPr lang="en-US" dirty="0"/>
              <a:t>Nodes are machines (VM) in your cluster </a:t>
            </a:r>
          </a:p>
          <a:p>
            <a:endParaRPr lang="en-US" dirty="0"/>
          </a:p>
          <a:p>
            <a:r>
              <a:rPr lang="en-US" dirty="0"/>
              <a:t>Node is where your compute workloads run</a:t>
            </a:r>
          </a:p>
          <a:p>
            <a:endParaRPr lang="en-US" dirty="0"/>
          </a:p>
          <a:p>
            <a:r>
              <a:rPr lang="en-US" dirty="0"/>
              <a:t>Nodes can come and go</a:t>
            </a:r>
          </a:p>
          <a:p>
            <a:endParaRPr lang="en-US" dirty="0"/>
          </a:p>
          <a:p>
            <a:pPr marL="152396"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
        <p:nvSpPr>
          <p:cNvPr id="10" name="Rectangle: Rounded Corners 9">
            <a:extLst>
              <a:ext uri="{FF2B5EF4-FFF2-40B4-BE49-F238E27FC236}">
                <a16:creationId xmlns:a16="http://schemas.microsoft.com/office/drawing/2014/main" id="{439EF628-823C-471B-B5B3-484E33D7BCC3}"/>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13" name="Rectangle: Rounded Corners 12">
            <a:extLst>
              <a:ext uri="{FF2B5EF4-FFF2-40B4-BE49-F238E27FC236}">
                <a16:creationId xmlns:a16="http://schemas.microsoft.com/office/drawing/2014/main" id="{9B74A205-8709-4664-A502-A9A27CB36511}"/>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6" name="Rectangle: Rounded Corners 15">
            <a:extLst>
              <a:ext uri="{FF2B5EF4-FFF2-40B4-BE49-F238E27FC236}">
                <a16:creationId xmlns:a16="http://schemas.microsoft.com/office/drawing/2014/main" id="{50BC3FE8-1936-4641-8DFE-5F64B898E02D}"/>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pic>
        <p:nvPicPr>
          <p:cNvPr id="17" name="Picture 16">
            <a:extLst>
              <a:ext uri="{FF2B5EF4-FFF2-40B4-BE49-F238E27FC236}">
                <a16:creationId xmlns:a16="http://schemas.microsoft.com/office/drawing/2014/main" id="{8851191A-D01B-4E85-BB25-AE9375DA053C}"/>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9" name="Graphic 4">
            <a:extLst>
              <a:ext uri="{FF2B5EF4-FFF2-40B4-BE49-F238E27FC236}">
                <a16:creationId xmlns:a16="http://schemas.microsoft.com/office/drawing/2014/main" id="{1C676BD9-CD64-45BF-A03E-142A3448B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6" name="Graphic 5">
            <a:extLst>
              <a:ext uri="{FF2B5EF4-FFF2-40B4-BE49-F238E27FC236}">
                <a16:creationId xmlns:a16="http://schemas.microsoft.com/office/drawing/2014/main" id="{28EB059F-179B-4E6B-B106-DC0E1C6CA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6527" y="4676260"/>
            <a:ext cx="645107" cy="645107"/>
          </a:xfrm>
          <a:prstGeom prst="rect">
            <a:avLst/>
          </a:prstGeom>
        </p:spPr>
      </p:pic>
      <p:pic>
        <p:nvPicPr>
          <p:cNvPr id="12" name="Graphic 11">
            <a:extLst>
              <a:ext uri="{FF2B5EF4-FFF2-40B4-BE49-F238E27FC236}">
                <a16:creationId xmlns:a16="http://schemas.microsoft.com/office/drawing/2014/main" id="{40C26ABF-D701-40B3-B44A-8030A384E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966" y="4676259"/>
            <a:ext cx="645107" cy="645107"/>
          </a:xfrm>
          <a:prstGeom prst="rect">
            <a:avLst/>
          </a:prstGeom>
        </p:spPr>
      </p:pic>
      <p:pic>
        <p:nvPicPr>
          <p:cNvPr id="14" name="Graphic 13">
            <a:extLst>
              <a:ext uri="{FF2B5EF4-FFF2-40B4-BE49-F238E27FC236}">
                <a16:creationId xmlns:a16="http://schemas.microsoft.com/office/drawing/2014/main" id="{09ABFF7A-C31C-43C8-A709-6A052C28C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6022" y="4717553"/>
            <a:ext cx="645107" cy="645107"/>
          </a:xfrm>
          <a:prstGeom prst="rect">
            <a:avLst/>
          </a:prstGeom>
        </p:spPr>
      </p:pic>
    </p:spTree>
    <p:extLst>
      <p:ext uri="{BB962C8B-B14F-4D97-AF65-F5344CB8AC3E}">
        <p14:creationId xmlns:p14="http://schemas.microsoft.com/office/powerpoint/2010/main" val="163562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Pods are the smallest deployment unit</a:t>
            </a:r>
          </a:p>
          <a:p>
            <a:endParaRPr lang="en-US" dirty="0"/>
          </a:p>
          <a:p>
            <a:r>
              <a:rPr lang="en-US" dirty="0"/>
              <a:t>A single Pod can hold multiple containers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547286"/>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572000"/>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568019"/>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991232"/>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774447"/>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3225065"/>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571999"/>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543305"/>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algn="ctr"/>
            <a:endParaRPr lang="en-GB"/>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Learn more about AKS</a:t>
            </a:r>
            <a:br>
              <a:rPr lang="fi-FI" sz="2100" b="1" dirty="0">
                <a:latin typeface="Segoe UI" panose="020B0502040204020203" pitchFamily="34" charset="0"/>
                <a:cs typeface="Segoe UI" panose="020B0502040204020203" pitchFamily="34" charset="0"/>
              </a:rPr>
            </a:br>
            <a:r>
              <a:rPr lang="en-US" sz="3600" u="sng" dirty="0">
                <a:latin typeface="Segoe UI" panose="020B0502040204020203" pitchFamily="34" charset="0"/>
                <a:cs typeface="Segoe UI" panose="020B0502040204020203" pitchFamily="34" charset="0"/>
              </a:rPr>
              <a:t>https://aka.ms/azure-aks</a:t>
            </a:r>
            <a:br>
              <a:rPr lang="en-US" sz="3600" u="sng" dirty="0">
                <a:latin typeface="Segoe UI" panose="020B0502040204020203" pitchFamily="34" charset="0"/>
                <a:cs typeface="Segoe UI" panose="020B0502040204020203" pitchFamily="34" charset="0"/>
              </a:rPr>
            </a:br>
            <a:endParaRPr lang="en-US" sz="3600" u="sng" dirty="0">
              <a:latin typeface="Segoe UI" panose="020B0502040204020203" pitchFamily="34" charset="0"/>
              <a:cs typeface="Segoe UI" panose="020B0502040204020203" pitchFamily="34" charset="0"/>
            </a:endParaRPr>
          </a:p>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Get your next Learner digital badge of Azure Heroes program</a:t>
            </a:r>
            <a:br>
              <a:rPr lang="fi-FI" sz="2100" b="1" dirty="0">
                <a:latin typeface="Segoe UI" panose="020B0502040204020203" pitchFamily="34" charset="0"/>
                <a:cs typeface="Segoe UI" panose="020B0502040204020203" pitchFamily="34" charset="0"/>
              </a:rPr>
            </a:br>
            <a:r>
              <a:rPr lang="en-US" sz="3600" u="sng"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https://aka.ms/digital-badge</a:t>
            </a:r>
            <a:br>
              <a:rPr lang="en-US" sz="3600" u="sng" dirty="0">
                <a:latin typeface="Segoe UI" panose="020B0502040204020203" pitchFamily="34" charset="0"/>
                <a:cs typeface="Segoe UI" panose="020B0502040204020203" pitchFamily="34" charset="0"/>
              </a:rPr>
            </a:br>
            <a:endParaRPr lang="en-US" sz="3600" u="sng" dirty="0">
              <a:latin typeface="Segoe UI" panose="020B0502040204020203" pitchFamily="34" charset="0"/>
              <a:cs typeface="Segoe UI" panose="020B0502040204020203" pitchFamily="34" charset="0"/>
            </a:endParaRPr>
          </a:p>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Win a cool Microsoft backpack!</a:t>
            </a:r>
          </a:p>
          <a:p>
            <a:pPr lvl="1">
              <a:spcAft>
                <a:spcPts val="1200"/>
              </a:spcAft>
            </a:pPr>
            <a:endParaRPr lang="en-US" sz="2100" dirty="0">
              <a:latin typeface="Segoe UI" panose="020B0502040204020203" pitchFamily="34" charset="0"/>
              <a:cs typeface="Segoe UI" panose="020B0502040204020203" pitchFamily="34" charset="0"/>
            </a:endParaRPr>
          </a:p>
          <a:p>
            <a:pPr lvl="1">
              <a:spcAft>
                <a:spcPts val="1200"/>
              </a:spcAft>
            </a:pPr>
            <a:endParaRPr lang="en-GB" sz="2100"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Don’t forget to add </a:t>
            </a:r>
            <a:r>
              <a:rPr lang="en-US" sz="2000" b="1" dirty="0">
                <a:latin typeface="Segoe UI" panose="020B0502040204020203" pitchFamily="34" charset="0"/>
                <a:cs typeface="Segoe UI" panose="020B0502040204020203" pitchFamily="34" charset="0"/>
              </a:rPr>
              <a:t>Microsoft Azure skill </a:t>
            </a:r>
            <a:r>
              <a:rPr lang="en-US" sz="2000" dirty="0">
                <a:latin typeface="Segoe UI" panose="020B0502040204020203" pitchFamily="34" charset="0"/>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2800"/>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r>
              <a:rPr lang="en-US" sz="2000">
                <a:latin typeface="Segoe UI" panose="020B0502040204020203" pitchFamily="34" charset="0"/>
                <a:cs typeface="Segoe UI" panose="020B0502040204020203" pitchFamily="34" charset="0"/>
              </a:rPr>
              <a:t>We post the latest announces about </a:t>
            </a:r>
            <a:r>
              <a:rPr lang="en-US" sz="2000" b="1">
                <a:latin typeface="Segoe UI" panose="020B0502040204020203" pitchFamily="34" charset="0"/>
                <a:cs typeface="Segoe UI" panose="020B0502040204020203" pitchFamily="34" charset="0"/>
              </a:rPr>
              <a:t>free events for the developers</a:t>
            </a:r>
            <a:r>
              <a:rPr lang="en-US" sz="2000">
                <a:latin typeface="Segoe UI" panose="020B0502040204020203" pitchFamily="34" charset="0"/>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t>
            </a:r>
            <a:r>
              <a:rPr lang="en-US" sz="2800" err="1"/>
              <a:t>MSDevNo</a:t>
            </a:r>
            <a:endParaRPr lang="en-US" sz="2800"/>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6"/>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7"/>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Services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5328" y="1536633"/>
            <a:ext cx="11360800" cy="4555200"/>
          </a:xfrm>
        </p:spPr>
        <p:txBody>
          <a:bodyPr/>
          <a:lstStyle/>
          <a:p>
            <a:r>
              <a:rPr lang="en-US" dirty="0"/>
              <a:t>Service is an abstract way to expose an application running on a set of Pods </a:t>
            </a:r>
          </a:p>
          <a:p>
            <a:r>
              <a:rPr lang="en-US" dirty="0"/>
              <a:t>A Service has a name and maps to a dynamic set of Pods defined by a label selector</a:t>
            </a:r>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CAD2DBB-A873-48B3-A95B-EAF924F49341}"/>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AE96118D-38E9-48CC-84CD-D618E5ECC3AD}"/>
              </a:ext>
            </a:extLst>
          </p:cNvPr>
          <p:cNvGrpSpPr/>
          <p:nvPr/>
        </p:nvGrpSpPr>
        <p:grpSpPr>
          <a:xfrm>
            <a:off x="556054" y="4547286"/>
            <a:ext cx="1260389" cy="774081"/>
            <a:chOff x="556054" y="4547286"/>
            <a:chExt cx="1260389" cy="774081"/>
          </a:xfrm>
        </p:grpSpPr>
        <p:sp>
          <p:nvSpPr>
            <p:cNvPr id="8" name="Rectangle: Rounded Corners 7">
              <a:extLst>
                <a:ext uri="{FF2B5EF4-FFF2-40B4-BE49-F238E27FC236}">
                  <a16:creationId xmlns:a16="http://schemas.microsoft.com/office/drawing/2014/main" id="{90D06FB9-6D7B-4F64-BC27-E8E86CDEB1C3}"/>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B5B3A6BE-415D-495C-88A1-44D9204316BB}"/>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6E61DBA9-5211-4447-98CF-AD464919117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E71C6FC4-82BF-42E8-A0FD-BEF65B4D8EA0}"/>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BB1C3A14-F489-4812-9CF3-6D84FAEC2E32}"/>
              </a:ext>
            </a:extLst>
          </p:cNvPr>
          <p:cNvGrpSpPr/>
          <p:nvPr/>
        </p:nvGrpSpPr>
        <p:grpSpPr>
          <a:xfrm>
            <a:off x="6377667" y="4572000"/>
            <a:ext cx="1260389" cy="774081"/>
            <a:chOff x="6377667" y="4572000"/>
            <a:chExt cx="1260389" cy="774081"/>
          </a:xfrm>
        </p:grpSpPr>
        <p:sp>
          <p:nvSpPr>
            <p:cNvPr id="13" name="Rectangle: Rounded Corners 12">
              <a:extLst>
                <a:ext uri="{FF2B5EF4-FFF2-40B4-BE49-F238E27FC236}">
                  <a16:creationId xmlns:a16="http://schemas.microsoft.com/office/drawing/2014/main" id="{DC1D63E2-9BD7-430D-A6A3-61E77C0824B1}"/>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F1F4474D-7EC0-4074-AB60-99AADA85443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83EE193E-535C-46DF-A3AE-121CC17C1043}"/>
              </a:ext>
            </a:extLst>
          </p:cNvPr>
          <p:cNvGrpSpPr/>
          <p:nvPr/>
        </p:nvGrpSpPr>
        <p:grpSpPr>
          <a:xfrm>
            <a:off x="8355227" y="4568019"/>
            <a:ext cx="1260389" cy="774081"/>
            <a:chOff x="556054" y="4547286"/>
            <a:chExt cx="1260389" cy="774081"/>
          </a:xfrm>
        </p:grpSpPr>
        <p:sp>
          <p:nvSpPr>
            <p:cNvPr id="16" name="Rectangle: Rounded Corners 15">
              <a:extLst>
                <a:ext uri="{FF2B5EF4-FFF2-40B4-BE49-F238E27FC236}">
                  <a16:creationId xmlns:a16="http://schemas.microsoft.com/office/drawing/2014/main" id="{8B10094E-1F52-408E-9207-BE65890F6D67}"/>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3806BD8C-2766-48D7-ABE1-E773F5DB2AB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Rounded Corners 21">
            <a:extLst>
              <a:ext uri="{FF2B5EF4-FFF2-40B4-BE49-F238E27FC236}">
                <a16:creationId xmlns:a16="http://schemas.microsoft.com/office/drawing/2014/main" id="{89D62CBA-9711-4E55-9EC5-31DF089C20DE}"/>
              </a:ext>
            </a:extLst>
          </p:cNvPr>
          <p:cNvSpPr/>
          <p:nvPr/>
        </p:nvSpPr>
        <p:spPr>
          <a:xfrm>
            <a:off x="2561968" y="3429000"/>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sp>
        <p:nvSpPr>
          <p:cNvPr id="24" name="Freeform: Shape 23">
            <a:extLst>
              <a:ext uri="{FF2B5EF4-FFF2-40B4-BE49-F238E27FC236}">
                <a16:creationId xmlns:a16="http://schemas.microsoft.com/office/drawing/2014/main" id="{1A72755A-3F75-4984-9712-A96D253B6E9D}"/>
              </a:ext>
            </a:extLst>
          </p:cNvPr>
          <p:cNvSpPr/>
          <p:nvPr/>
        </p:nvSpPr>
        <p:spPr>
          <a:xfrm>
            <a:off x="1147283" y="3917092"/>
            <a:ext cx="1978976" cy="630194"/>
          </a:xfrm>
          <a:custGeom>
            <a:avLst/>
            <a:gdLst>
              <a:gd name="connsiteX0" fmla="*/ 1978976 w 1978976"/>
              <a:gd name="connsiteY0" fmla="*/ 0 h 630194"/>
              <a:gd name="connsiteX1" fmla="*/ 1917193 w 1978976"/>
              <a:gd name="connsiteY1" fmla="*/ 24713 h 630194"/>
              <a:gd name="connsiteX2" fmla="*/ 1880122 w 1978976"/>
              <a:gd name="connsiteY2" fmla="*/ 37070 h 630194"/>
              <a:gd name="connsiteX3" fmla="*/ 1843052 w 1978976"/>
              <a:gd name="connsiteY3" fmla="*/ 61784 h 630194"/>
              <a:gd name="connsiteX4" fmla="*/ 1805982 w 1978976"/>
              <a:gd name="connsiteY4" fmla="*/ 74140 h 630194"/>
              <a:gd name="connsiteX5" fmla="*/ 1694771 w 1978976"/>
              <a:gd name="connsiteY5" fmla="*/ 111211 h 630194"/>
              <a:gd name="connsiteX6" fmla="*/ 1620631 w 1978976"/>
              <a:gd name="connsiteY6" fmla="*/ 135924 h 630194"/>
              <a:gd name="connsiteX7" fmla="*/ 1583560 w 1978976"/>
              <a:gd name="connsiteY7" fmla="*/ 148281 h 630194"/>
              <a:gd name="connsiteX8" fmla="*/ 1521776 w 1978976"/>
              <a:gd name="connsiteY8" fmla="*/ 160638 h 630194"/>
              <a:gd name="connsiteX9" fmla="*/ 1101647 w 1978976"/>
              <a:gd name="connsiteY9" fmla="*/ 135924 h 630194"/>
              <a:gd name="connsiteX10" fmla="*/ 1052220 w 1978976"/>
              <a:gd name="connsiteY10" fmla="*/ 123567 h 630194"/>
              <a:gd name="connsiteX11" fmla="*/ 557949 w 1978976"/>
              <a:gd name="connsiteY11" fmla="*/ 135924 h 630194"/>
              <a:gd name="connsiteX12" fmla="*/ 520879 w 1978976"/>
              <a:gd name="connsiteY12" fmla="*/ 148281 h 630194"/>
              <a:gd name="connsiteX13" fmla="*/ 360241 w 1978976"/>
              <a:gd name="connsiteY13" fmla="*/ 185351 h 630194"/>
              <a:gd name="connsiteX14" fmla="*/ 236674 w 1978976"/>
              <a:gd name="connsiteY14" fmla="*/ 259492 h 630194"/>
              <a:gd name="connsiteX15" fmla="*/ 211960 w 1978976"/>
              <a:gd name="connsiteY15" fmla="*/ 296562 h 630194"/>
              <a:gd name="connsiteX16" fmla="*/ 150176 w 1978976"/>
              <a:gd name="connsiteY16" fmla="*/ 358346 h 630194"/>
              <a:gd name="connsiteX17" fmla="*/ 113106 w 1978976"/>
              <a:gd name="connsiteY17" fmla="*/ 469557 h 630194"/>
              <a:gd name="connsiteX18" fmla="*/ 100749 w 1978976"/>
              <a:gd name="connsiteY18" fmla="*/ 506627 h 630194"/>
              <a:gd name="connsiteX19" fmla="*/ 63679 w 1978976"/>
              <a:gd name="connsiteY19" fmla="*/ 580767 h 630194"/>
              <a:gd name="connsiteX20" fmla="*/ 38966 w 1978976"/>
              <a:gd name="connsiteY20" fmla="*/ 543697 h 630194"/>
              <a:gd name="connsiteX21" fmla="*/ 14252 w 1978976"/>
              <a:gd name="connsiteY21" fmla="*/ 469557 h 630194"/>
              <a:gd name="connsiteX22" fmla="*/ 1895 w 1978976"/>
              <a:gd name="connsiteY22" fmla="*/ 432486 h 630194"/>
              <a:gd name="connsiteX23" fmla="*/ 51322 w 1978976"/>
              <a:gd name="connsiteY23" fmla="*/ 506627 h 630194"/>
              <a:gd name="connsiteX24" fmla="*/ 76036 w 1978976"/>
              <a:gd name="connsiteY24" fmla="*/ 580767 h 630194"/>
              <a:gd name="connsiteX25" fmla="*/ 88393 w 1978976"/>
              <a:gd name="connsiteY25" fmla="*/ 617838 h 630194"/>
              <a:gd name="connsiteX26" fmla="*/ 125463 w 1978976"/>
              <a:gd name="connsiteY26" fmla="*/ 630194 h 630194"/>
              <a:gd name="connsiteX27" fmla="*/ 199603 w 1978976"/>
              <a:gd name="connsiteY27" fmla="*/ 568411 h 630194"/>
              <a:gd name="connsiteX28" fmla="*/ 249031 w 1978976"/>
              <a:gd name="connsiteY28" fmla="*/ 556054 h 630194"/>
              <a:gd name="connsiteX29" fmla="*/ 384955 w 1978976"/>
              <a:gd name="connsiteY29" fmla="*/ 543697 h 63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78976" h="630194">
                <a:moveTo>
                  <a:pt x="1978976" y="0"/>
                </a:moveTo>
                <a:cubicBezTo>
                  <a:pt x="1958382" y="8238"/>
                  <a:pt x="1937962" y="16925"/>
                  <a:pt x="1917193" y="24713"/>
                </a:cubicBezTo>
                <a:cubicBezTo>
                  <a:pt x="1904997" y="29287"/>
                  <a:pt x="1891772" y="31245"/>
                  <a:pt x="1880122" y="37070"/>
                </a:cubicBezTo>
                <a:cubicBezTo>
                  <a:pt x="1866839" y="43712"/>
                  <a:pt x="1856335" y="55142"/>
                  <a:pt x="1843052" y="61784"/>
                </a:cubicBezTo>
                <a:cubicBezTo>
                  <a:pt x="1831402" y="67609"/>
                  <a:pt x="1818178" y="69567"/>
                  <a:pt x="1805982" y="74140"/>
                </a:cubicBezTo>
                <a:cubicBezTo>
                  <a:pt x="1640800" y="136083"/>
                  <a:pt x="1832810" y="69800"/>
                  <a:pt x="1694771" y="111211"/>
                </a:cubicBezTo>
                <a:cubicBezTo>
                  <a:pt x="1669820" y="118696"/>
                  <a:pt x="1645344" y="127686"/>
                  <a:pt x="1620631" y="135924"/>
                </a:cubicBezTo>
                <a:cubicBezTo>
                  <a:pt x="1608274" y="140043"/>
                  <a:pt x="1596332" y="145726"/>
                  <a:pt x="1583560" y="148281"/>
                </a:cubicBezTo>
                <a:lnTo>
                  <a:pt x="1521776" y="160638"/>
                </a:lnTo>
                <a:cubicBezTo>
                  <a:pt x="1361258" y="154693"/>
                  <a:pt x="1245389" y="162060"/>
                  <a:pt x="1101647" y="135924"/>
                </a:cubicBezTo>
                <a:cubicBezTo>
                  <a:pt x="1084938" y="132886"/>
                  <a:pt x="1068696" y="127686"/>
                  <a:pt x="1052220" y="123567"/>
                </a:cubicBezTo>
                <a:cubicBezTo>
                  <a:pt x="887463" y="127686"/>
                  <a:pt x="722579" y="128267"/>
                  <a:pt x="557949" y="135924"/>
                </a:cubicBezTo>
                <a:cubicBezTo>
                  <a:pt x="544938" y="136529"/>
                  <a:pt x="533571" y="145352"/>
                  <a:pt x="520879" y="148281"/>
                </a:cubicBezTo>
                <a:cubicBezTo>
                  <a:pt x="343634" y="189184"/>
                  <a:pt x="449846" y="155483"/>
                  <a:pt x="360241" y="185351"/>
                </a:cubicBezTo>
                <a:cubicBezTo>
                  <a:pt x="270774" y="244996"/>
                  <a:pt x="312667" y="221495"/>
                  <a:pt x="236674" y="259492"/>
                </a:cubicBezTo>
                <a:cubicBezTo>
                  <a:pt x="228436" y="271849"/>
                  <a:pt x="222461" y="286061"/>
                  <a:pt x="211960" y="296562"/>
                </a:cubicBezTo>
                <a:cubicBezTo>
                  <a:pt x="129581" y="378941"/>
                  <a:pt x="216080" y="259493"/>
                  <a:pt x="150176" y="358346"/>
                </a:cubicBezTo>
                <a:lnTo>
                  <a:pt x="113106" y="469557"/>
                </a:lnTo>
                <a:cubicBezTo>
                  <a:pt x="108987" y="481914"/>
                  <a:pt x="107974" y="495789"/>
                  <a:pt x="100749" y="506627"/>
                </a:cubicBezTo>
                <a:cubicBezTo>
                  <a:pt x="68811" y="554535"/>
                  <a:pt x="80732" y="529608"/>
                  <a:pt x="63679" y="580767"/>
                </a:cubicBezTo>
                <a:cubicBezTo>
                  <a:pt x="55441" y="568410"/>
                  <a:pt x="44998" y="557268"/>
                  <a:pt x="38966" y="543697"/>
                </a:cubicBezTo>
                <a:cubicBezTo>
                  <a:pt x="28386" y="519892"/>
                  <a:pt x="22490" y="494270"/>
                  <a:pt x="14252" y="469557"/>
                </a:cubicBezTo>
                <a:cubicBezTo>
                  <a:pt x="10133" y="457200"/>
                  <a:pt x="-5330" y="421648"/>
                  <a:pt x="1895" y="432486"/>
                </a:cubicBezTo>
                <a:cubicBezTo>
                  <a:pt x="18371" y="457200"/>
                  <a:pt x="41929" y="478449"/>
                  <a:pt x="51322" y="506627"/>
                </a:cubicBezTo>
                <a:lnTo>
                  <a:pt x="76036" y="580767"/>
                </a:lnTo>
                <a:cubicBezTo>
                  <a:pt x="80155" y="593124"/>
                  <a:pt x="76036" y="613719"/>
                  <a:pt x="88393" y="617838"/>
                </a:cubicBezTo>
                <a:lnTo>
                  <a:pt x="125463" y="630194"/>
                </a:lnTo>
                <a:cubicBezTo>
                  <a:pt x="147731" y="607926"/>
                  <a:pt x="169497" y="581314"/>
                  <a:pt x="199603" y="568411"/>
                </a:cubicBezTo>
                <a:cubicBezTo>
                  <a:pt x="215213" y="561721"/>
                  <a:pt x="232279" y="558846"/>
                  <a:pt x="249031" y="556054"/>
                </a:cubicBezTo>
                <a:cubicBezTo>
                  <a:pt x="332368" y="542164"/>
                  <a:pt x="325014" y="543697"/>
                  <a:pt x="384955" y="543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BB93E60-5A7B-4219-AE52-61934E3626AD}"/>
              </a:ext>
            </a:extLst>
          </p:cNvPr>
          <p:cNvSpPr/>
          <p:nvPr/>
        </p:nvSpPr>
        <p:spPr>
          <a:xfrm>
            <a:off x="3719384" y="3917092"/>
            <a:ext cx="4994777" cy="721014"/>
          </a:xfrm>
          <a:custGeom>
            <a:avLst/>
            <a:gdLst>
              <a:gd name="connsiteX0" fmla="*/ 0 w 4994777"/>
              <a:gd name="connsiteY0" fmla="*/ 0 h 721014"/>
              <a:gd name="connsiteX1" fmla="*/ 74140 w 4994777"/>
              <a:gd name="connsiteY1" fmla="*/ 12357 h 721014"/>
              <a:gd name="connsiteX2" fmla="*/ 148281 w 4994777"/>
              <a:gd name="connsiteY2" fmla="*/ 61784 h 721014"/>
              <a:gd name="connsiteX3" fmla="*/ 222421 w 4994777"/>
              <a:gd name="connsiteY3" fmla="*/ 98854 h 721014"/>
              <a:gd name="connsiteX4" fmla="*/ 271848 w 4994777"/>
              <a:gd name="connsiteY4" fmla="*/ 111211 h 721014"/>
              <a:gd name="connsiteX5" fmla="*/ 345989 w 4994777"/>
              <a:gd name="connsiteY5" fmla="*/ 148281 h 721014"/>
              <a:gd name="connsiteX6" fmla="*/ 518984 w 4994777"/>
              <a:gd name="connsiteY6" fmla="*/ 172994 h 721014"/>
              <a:gd name="connsiteX7" fmla="*/ 926757 w 4994777"/>
              <a:gd name="connsiteY7" fmla="*/ 197708 h 721014"/>
              <a:gd name="connsiteX8" fmla="*/ 1136821 w 4994777"/>
              <a:gd name="connsiteY8" fmla="*/ 222422 h 721014"/>
              <a:gd name="connsiteX9" fmla="*/ 1767016 w 4994777"/>
              <a:gd name="connsiteY9" fmla="*/ 210065 h 721014"/>
              <a:gd name="connsiteX10" fmla="*/ 1902940 w 4994777"/>
              <a:gd name="connsiteY10" fmla="*/ 172994 h 721014"/>
              <a:gd name="connsiteX11" fmla="*/ 1964724 w 4994777"/>
              <a:gd name="connsiteY11" fmla="*/ 160638 h 721014"/>
              <a:gd name="connsiteX12" fmla="*/ 2347784 w 4994777"/>
              <a:gd name="connsiteY12" fmla="*/ 135924 h 721014"/>
              <a:gd name="connsiteX13" fmla="*/ 3076832 w 4994777"/>
              <a:gd name="connsiteY13" fmla="*/ 148281 h 721014"/>
              <a:gd name="connsiteX14" fmla="*/ 3163330 w 4994777"/>
              <a:gd name="connsiteY14" fmla="*/ 172994 h 721014"/>
              <a:gd name="connsiteX15" fmla="*/ 3323967 w 4994777"/>
              <a:gd name="connsiteY15" fmla="*/ 185351 h 721014"/>
              <a:gd name="connsiteX16" fmla="*/ 3682313 w 4994777"/>
              <a:gd name="connsiteY16" fmla="*/ 210065 h 721014"/>
              <a:gd name="connsiteX17" fmla="*/ 3892378 w 4994777"/>
              <a:gd name="connsiteY17" fmla="*/ 234778 h 721014"/>
              <a:gd name="connsiteX18" fmla="*/ 3941805 w 4994777"/>
              <a:gd name="connsiteY18" fmla="*/ 247135 h 721014"/>
              <a:gd name="connsiteX19" fmla="*/ 4102443 w 4994777"/>
              <a:gd name="connsiteY19" fmla="*/ 259492 h 721014"/>
              <a:gd name="connsiteX20" fmla="*/ 4201297 w 4994777"/>
              <a:gd name="connsiteY20" fmla="*/ 284205 h 721014"/>
              <a:gd name="connsiteX21" fmla="*/ 4324865 w 4994777"/>
              <a:gd name="connsiteY21" fmla="*/ 321276 h 721014"/>
              <a:gd name="connsiteX22" fmla="*/ 4361935 w 4994777"/>
              <a:gd name="connsiteY22" fmla="*/ 333632 h 721014"/>
              <a:gd name="connsiteX23" fmla="*/ 4423719 w 4994777"/>
              <a:gd name="connsiteY23" fmla="*/ 345989 h 721014"/>
              <a:gd name="connsiteX24" fmla="*/ 4460789 w 4994777"/>
              <a:gd name="connsiteY24" fmla="*/ 370703 h 721014"/>
              <a:gd name="connsiteX25" fmla="*/ 4510216 w 4994777"/>
              <a:gd name="connsiteY25" fmla="*/ 383059 h 721014"/>
              <a:gd name="connsiteX26" fmla="*/ 4584357 w 4994777"/>
              <a:gd name="connsiteY26" fmla="*/ 407773 h 721014"/>
              <a:gd name="connsiteX27" fmla="*/ 4633784 w 4994777"/>
              <a:gd name="connsiteY27" fmla="*/ 432486 h 721014"/>
              <a:gd name="connsiteX28" fmla="*/ 4707924 w 4994777"/>
              <a:gd name="connsiteY28" fmla="*/ 457200 h 721014"/>
              <a:gd name="connsiteX29" fmla="*/ 4744994 w 4994777"/>
              <a:gd name="connsiteY29" fmla="*/ 469557 h 721014"/>
              <a:gd name="connsiteX30" fmla="*/ 4782065 w 4994777"/>
              <a:gd name="connsiteY30" fmla="*/ 481913 h 721014"/>
              <a:gd name="connsiteX31" fmla="*/ 4880919 w 4994777"/>
              <a:gd name="connsiteY31" fmla="*/ 568411 h 721014"/>
              <a:gd name="connsiteX32" fmla="*/ 4917989 w 4994777"/>
              <a:gd name="connsiteY32" fmla="*/ 605481 h 721014"/>
              <a:gd name="connsiteX33" fmla="*/ 4942702 w 4994777"/>
              <a:gd name="connsiteY33" fmla="*/ 642551 h 721014"/>
              <a:gd name="connsiteX34" fmla="*/ 4979773 w 4994777"/>
              <a:gd name="connsiteY34" fmla="*/ 667265 h 721014"/>
              <a:gd name="connsiteX35" fmla="*/ 4992130 w 4994777"/>
              <a:gd name="connsiteY35" fmla="*/ 704335 h 721014"/>
              <a:gd name="connsiteX36" fmla="*/ 4942702 w 4994777"/>
              <a:gd name="connsiteY36" fmla="*/ 630194 h 721014"/>
              <a:gd name="connsiteX37" fmla="*/ 4917989 w 4994777"/>
              <a:gd name="connsiteY37" fmla="*/ 531340 h 721014"/>
              <a:gd name="connsiteX38" fmla="*/ 4930346 w 4994777"/>
              <a:gd name="connsiteY38" fmla="*/ 568411 h 721014"/>
              <a:gd name="connsiteX39" fmla="*/ 4967416 w 4994777"/>
              <a:gd name="connsiteY39" fmla="*/ 642551 h 721014"/>
              <a:gd name="connsiteX40" fmla="*/ 4955059 w 4994777"/>
              <a:gd name="connsiteY40" fmla="*/ 716692 h 721014"/>
              <a:gd name="connsiteX41" fmla="*/ 4905632 w 4994777"/>
              <a:gd name="connsiteY41" fmla="*/ 704335 h 721014"/>
              <a:gd name="connsiteX42" fmla="*/ 4868562 w 4994777"/>
              <a:gd name="connsiteY42" fmla="*/ 667265 h 721014"/>
              <a:gd name="connsiteX43" fmla="*/ 4782065 w 4994777"/>
              <a:gd name="connsiteY43" fmla="*/ 654908 h 7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94777" h="721014">
                <a:moveTo>
                  <a:pt x="0" y="0"/>
                </a:moveTo>
                <a:cubicBezTo>
                  <a:pt x="24713" y="4119"/>
                  <a:pt x="51013" y="2721"/>
                  <a:pt x="74140" y="12357"/>
                </a:cubicBezTo>
                <a:cubicBezTo>
                  <a:pt x="101557" y="23781"/>
                  <a:pt x="121715" y="48501"/>
                  <a:pt x="148281" y="61784"/>
                </a:cubicBezTo>
                <a:cubicBezTo>
                  <a:pt x="172994" y="74141"/>
                  <a:pt x="196767" y="88592"/>
                  <a:pt x="222421" y="98854"/>
                </a:cubicBezTo>
                <a:cubicBezTo>
                  <a:pt x="238189" y="105161"/>
                  <a:pt x="256080" y="104904"/>
                  <a:pt x="271848" y="111211"/>
                </a:cubicBezTo>
                <a:cubicBezTo>
                  <a:pt x="297502" y="121473"/>
                  <a:pt x="320022" y="138838"/>
                  <a:pt x="345989" y="148281"/>
                </a:cubicBezTo>
                <a:cubicBezTo>
                  <a:pt x="380614" y="160872"/>
                  <a:pt x="500082" y="170894"/>
                  <a:pt x="518984" y="172994"/>
                </a:cubicBezTo>
                <a:cubicBezTo>
                  <a:pt x="689266" y="215565"/>
                  <a:pt x="516926" y="176137"/>
                  <a:pt x="926757" y="197708"/>
                </a:cubicBezTo>
                <a:cubicBezTo>
                  <a:pt x="954433" y="199165"/>
                  <a:pt x="1104715" y="218409"/>
                  <a:pt x="1136821" y="222422"/>
                </a:cubicBezTo>
                <a:lnTo>
                  <a:pt x="1767016" y="210065"/>
                </a:lnTo>
                <a:cubicBezTo>
                  <a:pt x="1828572" y="207867"/>
                  <a:pt x="1840841" y="185413"/>
                  <a:pt x="1902940" y="172994"/>
                </a:cubicBezTo>
                <a:lnTo>
                  <a:pt x="1964724" y="160638"/>
                </a:lnTo>
                <a:cubicBezTo>
                  <a:pt x="2121745" y="132090"/>
                  <a:pt x="2091051" y="146194"/>
                  <a:pt x="2347784" y="135924"/>
                </a:cubicBezTo>
                <a:cubicBezTo>
                  <a:pt x="2590800" y="140043"/>
                  <a:pt x="2834032" y="137245"/>
                  <a:pt x="3076832" y="148281"/>
                </a:cubicBezTo>
                <a:cubicBezTo>
                  <a:pt x="3106787" y="149643"/>
                  <a:pt x="3133675" y="168546"/>
                  <a:pt x="3163330" y="172994"/>
                </a:cubicBezTo>
                <a:cubicBezTo>
                  <a:pt x="3216440" y="180960"/>
                  <a:pt x="3270400" y="181525"/>
                  <a:pt x="3323967" y="185351"/>
                </a:cubicBezTo>
                <a:cubicBezTo>
                  <a:pt x="3443395" y="193882"/>
                  <a:pt x="3563175" y="198151"/>
                  <a:pt x="3682313" y="210065"/>
                </a:cubicBezTo>
                <a:cubicBezTo>
                  <a:pt x="3748570" y="216691"/>
                  <a:pt x="3825616" y="222640"/>
                  <a:pt x="3892378" y="234778"/>
                </a:cubicBezTo>
                <a:cubicBezTo>
                  <a:pt x="3909087" y="237816"/>
                  <a:pt x="3924939" y="245151"/>
                  <a:pt x="3941805" y="247135"/>
                </a:cubicBezTo>
                <a:cubicBezTo>
                  <a:pt x="3995141" y="253410"/>
                  <a:pt x="4048897" y="255373"/>
                  <a:pt x="4102443" y="259492"/>
                </a:cubicBezTo>
                <a:cubicBezTo>
                  <a:pt x="4135394" y="267730"/>
                  <a:pt x="4169075" y="273464"/>
                  <a:pt x="4201297" y="284205"/>
                </a:cubicBezTo>
                <a:cubicBezTo>
                  <a:pt x="4377447" y="342922"/>
                  <a:pt x="4194167" y="283934"/>
                  <a:pt x="4324865" y="321276"/>
                </a:cubicBezTo>
                <a:cubicBezTo>
                  <a:pt x="4337389" y="324854"/>
                  <a:pt x="4349299" y="330473"/>
                  <a:pt x="4361935" y="333632"/>
                </a:cubicBezTo>
                <a:cubicBezTo>
                  <a:pt x="4382310" y="338726"/>
                  <a:pt x="4403124" y="341870"/>
                  <a:pt x="4423719" y="345989"/>
                </a:cubicBezTo>
                <a:cubicBezTo>
                  <a:pt x="4436076" y="354227"/>
                  <a:pt x="4447139" y="364853"/>
                  <a:pt x="4460789" y="370703"/>
                </a:cubicBezTo>
                <a:cubicBezTo>
                  <a:pt x="4476399" y="377393"/>
                  <a:pt x="4493950" y="378179"/>
                  <a:pt x="4510216" y="383059"/>
                </a:cubicBezTo>
                <a:cubicBezTo>
                  <a:pt x="4535168" y="390544"/>
                  <a:pt x="4560170" y="398098"/>
                  <a:pt x="4584357" y="407773"/>
                </a:cubicBezTo>
                <a:cubicBezTo>
                  <a:pt x="4601460" y="414614"/>
                  <a:pt x="4616681" y="425645"/>
                  <a:pt x="4633784" y="432486"/>
                </a:cubicBezTo>
                <a:cubicBezTo>
                  <a:pt x="4657971" y="442161"/>
                  <a:pt x="4683211" y="448962"/>
                  <a:pt x="4707924" y="457200"/>
                </a:cubicBezTo>
                <a:lnTo>
                  <a:pt x="4744994" y="469557"/>
                </a:lnTo>
                <a:lnTo>
                  <a:pt x="4782065" y="481913"/>
                </a:lnTo>
                <a:cubicBezTo>
                  <a:pt x="4852083" y="586944"/>
                  <a:pt x="4736762" y="424254"/>
                  <a:pt x="4880919" y="568411"/>
                </a:cubicBezTo>
                <a:cubicBezTo>
                  <a:pt x="4893276" y="580768"/>
                  <a:pt x="4906802" y="592056"/>
                  <a:pt x="4917989" y="605481"/>
                </a:cubicBezTo>
                <a:cubicBezTo>
                  <a:pt x="4927496" y="616890"/>
                  <a:pt x="4932201" y="632050"/>
                  <a:pt x="4942702" y="642551"/>
                </a:cubicBezTo>
                <a:cubicBezTo>
                  <a:pt x="4953203" y="653052"/>
                  <a:pt x="4967416" y="659027"/>
                  <a:pt x="4979773" y="667265"/>
                </a:cubicBezTo>
                <a:cubicBezTo>
                  <a:pt x="4983892" y="679622"/>
                  <a:pt x="5001340" y="713545"/>
                  <a:pt x="4992130" y="704335"/>
                </a:cubicBezTo>
                <a:cubicBezTo>
                  <a:pt x="4971127" y="683332"/>
                  <a:pt x="4942702" y="630194"/>
                  <a:pt x="4942702" y="630194"/>
                </a:cubicBezTo>
                <a:cubicBezTo>
                  <a:pt x="4932952" y="600943"/>
                  <a:pt x="4917989" y="561159"/>
                  <a:pt x="4917989" y="531340"/>
                </a:cubicBezTo>
                <a:cubicBezTo>
                  <a:pt x="4917989" y="518315"/>
                  <a:pt x="4924521" y="556761"/>
                  <a:pt x="4930346" y="568411"/>
                </a:cubicBezTo>
                <a:cubicBezTo>
                  <a:pt x="4978255" y="664230"/>
                  <a:pt x="4936355" y="549371"/>
                  <a:pt x="4967416" y="642551"/>
                </a:cubicBezTo>
                <a:cubicBezTo>
                  <a:pt x="4963297" y="667265"/>
                  <a:pt x="4972775" y="698976"/>
                  <a:pt x="4955059" y="716692"/>
                </a:cubicBezTo>
                <a:cubicBezTo>
                  <a:pt x="4943050" y="728701"/>
                  <a:pt x="4920377" y="712761"/>
                  <a:pt x="4905632" y="704335"/>
                </a:cubicBezTo>
                <a:cubicBezTo>
                  <a:pt x="4890459" y="695665"/>
                  <a:pt x="4883735" y="675935"/>
                  <a:pt x="4868562" y="667265"/>
                </a:cubicBezTo>
                <a:cubicBezTo>
                  <a:pt x="4841693" y="651911"/>
                  <a:pt x="4810983" y="654908"/>
                  <a:pt x="4782065" y="6549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07D9BE9-FC4F-4204-9436-5ED6A68F07F6}"/>
              </a:ext>
            </a:extLst>
          </p:cNvPr>
          <p:cNvSpPr/>
          <p:nvPr/>
        </p:nvSpPr>
        <p:spPr>
          <a:xfrm>
            <a:off x="7502132" y="3431274"/>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service-b</a:t>
            </a:r>
          </a:p>
        </p:txBody>
      </p:sp>
      <p:sp>
        <p:nvSpPr>
          <p:cNvPr id="29" name="Freeform: Shape 28">
            <a:extLst>
              <a:ext uri="{FF2B5EF4-FFF2-40B4-BE49-F238E27FC236}">
                <a16:creationId xmlns:a16="http://schemas.microsoft.com/office/drawing/2014/main" id="{200E2956-2E81-48FC-89B8-EF3B217E4EED}"/>
              </a:ext>
            </a:extLst>
          </p:cNvPr>
          <p:cNvSpPr/>
          <p:nvPr/>
        </p:nvSpPr>
        <p:spPr>
          <a:xfrm>
            <a:off x="7129849" y="3904735"/>
            <a:ext cx="1149178" cy="707809"/>
          </a:xfrm>
          <a:custGeom>
            <a:avLst/>
            <a:gdLst>
              <a:gd name="connsiteX0" fmla="*/ 1149178 w 1149178"/>
              <a:gd name="connsiteY0" fmla="*/ 0 h 707809"/>
              <a:gd name="connsiteX1" fmla="*/ 1087394 w 1149178"/>
              <a:gd name="connsiteY1" fmla="*/ 86497 h 707809"/>
              <a:gd name="connsiteX2" fmla="*/ 1025610 w 1149178"/>
              <a:gd name="connsiteY2" fmla="*/ 135924 h 707809"/>
              <a:gd name="connsiteX3" fmla="*/ 976183 w 1149178"/>
              <a:gd name="connsiteY3" fmla="*/ 185351 h 707809"/>
              <a:gd name="connsiteX4" fmla="*/ 902043 w 1149178"/>
              <a:gd name="connsiteY4" fmla="*/ 234779 h 707809"/>
              <a:gd name="connsiteX5" fmla="*/ 803189 w 1149178"/>
              <a:gd name="connsiteY5" fmla="*/ 259492 h 707809"/>
              <a:gd name="connsiteX6" fmla="*/ 667265 w 1149178"/>
              <a:gd name="connsiteY6" fmla="*/ 284206 h 707809"/>
              <a:gd name="connsiteX7" fmla="*/ 469556 w 1149178"/>
              <a:gd name="connsiteY7" fmla="*/ 308919 h 707809"/>
              <a:gd name="connsiteX8" fmla="*/ 383059 w 1149178"/>
              <a:gd name="connsiteY8" fmla="*/ 321276 h 707809"/>
              <a:gd name="connsiteX9" fmla="*/ 271848 w 1149178"/>
              <a:gd name="connsiteY9" fmla="*/ 383060 h 707809"/>
              <a:gd name="connsiteX10" fmla="*/ 234778 w 1149178"/>
              <a:gd name="connsiteY10" fmla="*/ 420130 h 707809"/>
              <a:gd name="connsiteX11" fmla="*/ 210065 w 1149178"/>
              <a:gd name="connsiteY11" fmla="*/ 457200 h 707809"/>
              <a:gd name="connsiteX12" fmla="*/ 172994 w 1149178"/>
              <a:gd name="connsiteY12" fmla="*/ 481914 h 707809"/>
              <a:gd name="connsiteX13" fmla="*/ 123567 w 1149178"/>
              <a:gd name="connsiteY13" fmla="*/ 556054 h 707809"/>
              <a:gd name="connsiteX14" fmla="*/ 61783 w 1149178"/>
              <a:gd name="connsiteY14" fmla="*/ 654908 h 707809"/>
              <a:gd name="connsiteX15" fmla="*/ 49427 w 1149178"/>
              <a:gd name="connsiteY15" fmla="*/ 704335 h 707809"/>
              <a:gd name="connsiteX16" fmla="*/ 61783 w 1149178"/>
              <a:gd name="connsiteY16" fmla="*/ 630195 h 707809"/>
              <a:gd name="connsiteX17" fmla="*/ 111210 w 1149178"/>
              <a:gd name="connsiteY17" fmla="*/ 556054 h 707809"/>
              <a:gd name="connsiteX18" fmla="*/ 135924 w 1149178"/>
              <a:gd name="connsiteY18" fmla="*/ 518984 h 707809"/>
              <a:gd name="connsiteX19" fmla="*/ 148281 w 1149178"/>
              <a:gd name="connsiteY19" fmla="*/ 481914 h 707809"/>
              <a:gd name="connsiteX20" fmla="*/ 123567 w 1149178"/>
              <a:gd name="connsiteY20" fmla="*/ 593124 h 707809"/>
              <a:gd name="connsiteX21" fmla="*/ 111210 w 1149178"/>
              <a:gd name="connsiteY21" fmla="*/ 642551 h 707809"/>
              <a:gd name="connsiteX22" fmla="*/ 98854 w 1149178"/>
              <a:gd name="connsiteY22" fmla="*/ 679622 h 707809"/>
              <a:gd name="connsiteX23" fmla="*/ 135924 w 1149178"/>
              <a:gd name="connsiteY23" fmla="*/ 667265 h 707809"/>
              <a:gd name="connsiteX24" fmla="*/ 185351 w 1149178"/>
              <a:gd name="connsiteY24" fmla="*/ 642551 h 707809"/>
              <a:gd name="connsiteX25" fmla="*/ 222421 w 1149178"/>
              <a:gd name="connsiteY25" fmla="*/ 617838 h 707809"/>
              <a:gd name="connsiteX26" fmla="*/ 296562 w 1149178"/>
              <a:gd name="connsiteY26" fmla="*/ 593124 h 707809"/>
              <a:gd name="connsiteX27" fmla="*/ 234778 w 1149178"/>
              <a:gd name="connsiteY27" fmla="*/ 605481 h 707809"/>
              <a:gd name="connsiteX28" fmla="*/ 185351 w 1149178"/>
              <a:gd name="connsiteY28" fmla="*/ 630195 h 707809"/>
              <a:gd name="connsiteX29" fmla="*/ 111210 w 1149178"/>
              <a:gd name="connsiteY29" fmla="*/ 679622 h 707809"/>
              <a:gd name="connsiteX30" fmla="*/ 74140 w 1149178"/>
              <a:gd name="connsiteY30" fmla="*/ 593124 h 707809"/>
              <a:gd name="connsiteX31" fmla="*/ 24713 w 1149178"/>
              <a:gd name="connsiteY31" fmla="*/ 469557 h 707809"/>
              <a:gd name="connsiteX32" fmla="*/ 0 w 1149178"/>
              <a:gd name="connsiteY32" fmla="*/ 457200 h 7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9178" h="707809">
                <a:moveTo>
                  <a:pt x="1149178" y="0"/>
                </a:moveTo>
                <a:cubicBezTo>
                  <a:pt x="1100519" y="121650"/>
                  <a:pt x="1155261" y="18630"/>
                  <a:pt x="1087394" y="86497"/>
                </a:cubicBezTo>
                <a:cubicBezTo>
                  <a:pt x="1031501" y="142390"/>
                  <a:pt x="1097780" y="111869"/>
                  <a:pt x="1025610" y="135924"/>
                </a:cubicBezTo>
                <a:cubicBezTo>
                  <a:pt x="1004642" y="198834"/>
                  <a:pt x="1030105" y="155395"/>
                  <a:pt x="976183" y="185351"/>
                </a:cubicBezTo>
                <a:cubicBezTo>
                  <a:pt x="950219" y="199776"/>
                  <a:pt x="930221" y="225387"/>
                  <a:pt x="902043" y="234779"/>
                </a:cubicBezTo>
                <a:cubicBezTo>
                  <a:pt x="835799" y="256859"/>
                  <a:pt x="892660" y="239609"/>
                  <a:pt x="803189" y="259492"/>
                </a:cubicBezTo>
                <a:cubicBezTo>
                  <a:pt x="710153" y="280167"/>
                  <a:pt x="796905" y="267297"/>
                  <a:pt x="667265" y="284206"/>
                </a:cubicBezTo>
                <a:lnTo>
                  <a:pt x="469556" y="308919"/>
                </a:lnTo>
                <a:lnTo>
                  <a:pt x="383059" y="321276"/>
                </a:lnTo>
                <a:cubicBezTo>
                  <a:pt x="336444" y="336815"/>
                  <a:pt x="314336" y="340572"/>
                  <a:pt x="271848" y="383060"/>
                </a:cubicBezTo>
                <a:cubicBezTo>
                  <a:pt x="259491" y="395417"/>
                  <a:pt x="245965" y="406705"/>
                  <a:pt x="234778" y="420130"/>
                </a:cubicBezTo>
                <a:cubicBezTo>
                  <a:pt x="225271" y="431539"/>
                  <a:pt x="220566" y="446699"/>
                  <a:pt x="210065" y="457200"/>
                </a:cubicBezTo>
                <a:cubicBezTo>
                  <a:pt x="199564" y="467701"/>
                  <a:pt x="185351" y="473676"/>
                  <a:pt x="172994" y="481914"/>
                </a:cubicBezTo>
                <a:cubicBezTo>
                  <a:pt x="132111" y="604559"/>
                  <a:pt x="200704" y="417205"/>
                  <a:pt x="123567" y="556054"/>
                </a:cubicBezTo>
                <a:cubicBezTo>
                  <a:pt x="63019" y="665043"/>
                  <a:pt x="138282" y="603911"/>
                  <a:pt x="61783" y="654908"/>
                </a:cubicBezTo>
                <a:cubicBezTo>
                  <a:pt x="57664" y="671384"/>
                  <a:pt x="49427" y="721318"/>
                  <a:pt x="49427" y="704335"/>
                </a:cubicBezTo>
                <a:cubicBezTo>
                  <a:pt x="49427" y="679281"/>
                  <a:pt x="56348" y="654653"/>
                  <a:pt x="61783" y="630195"/>
                </a:cubicBezTo>
                <a:cubicBezTo>
                  <a:pt x="73628" y="576893"/>
                  <a:pt x="73031" y="601868"/>
                  <a:pt x="111210" y="556054"/>
                </a:cubicBezTo>
                <a:cubicBezTo>
                  <a:pt x="120717" y="544645"/>
                  <a:pt x="129282" y="532267"/>
                  <a:pt x="135924" y="518984"/>
                </a:cubicBezTo>
                <a:cubicBezTo>
                  <a:pt x="141749" y="507334"/>
                  <a:pt x="148281" y="468889"/>
                  <a:pt x="148281" y="481914"/>
                </a:cubicBezTo>
                <a:cubicBezTo>
                  <a:pt x="148281" y="537663"/>
                  <a:pt x="136310" y="548526"/>
                  <a:pt x="123567" y="593124"/>
                </a:cubicBezTo>
                <a:cubicBezTo>
                  <a:pt x="118901" y="609453"/>
                  <a:pt x="115875" y="626222"/>
                  <a:pt x="111210" y="642551"/>
                </a:cubicBezTo>
                <a:cubicBezTo>
                  <a:pt x="107632" y="655075"/>
                  <a:pt x="89644" y="670412"/>
                  <a:pt x="98854" y="679622"/>
                </a:cubicBezTo>
                <a:cubicBezTo>
                  <a:pt x="108064" y="688832"/>
                  <a:pt x="123952" y="672396"/>
                  <a:pt x="135924" y="667265"/>
                </a:cubicBezTo>
                <a:cubicBezTo>
                  <a:pt x="152855" y="660009"/>
                  <a:pt x="169358" y="651690"/>
                  <a:pt x="185351" y="642551"/>
                </a:cubicBezTo>
                <a:cubicBezTo>
                  <a:pt x="198245" y="635183"/>
                  <a:pt x="208850" y="623869"/>
                  <a:pt x="222421" y="617838"/>
                </a:cubicBezTo>
                <a:cubicBezTo>
                  <a:pt x="246226" y="607258"/>
                  <a:pt x="322107" y="588015"/>
                  <a:pt x="296562" y="593124"/>
                </a:cubicBezTo>
                <a:lnTo>
                  <a:pt x="234778" y="605481"/>
                </a:lnTo>
                <a:cubicBezTo>
                  <a:pt x="218302" y="613719"/>
                  <a:pt x="201146" y="620718"/>
                  <a:pt x="185351" y="630195"/>
                </a:cubicBezTo>
                <a:cubicBezTo>
                  <a:pt x="159882" y="645477"/>
                  <a:pt x="111210" y="679622"/>
                  <a:pt x="111210" y="679622"/>
                </a:cubicBezTo>
                <a:cubicBezTo>
                  <a:pt x="89243" y="635686"/>
                  <a:pt x="86261" y="635549"/>
                  <a:pt x="74140" y="593124"/>
                </a:cubicBezTo>
                <a:cubicBezTo>
                  <a:pt x="62057" y="550835"/>
                  <a:pt x="57801" y="502645"/>
                  <a:pt x="24713" y="469557"/>
                </a:cubicBezTo>
                <a:cubicBezTo>
                  <a:pt x="18200" y="463044"/>
                  <a:pt x="8238" y="461319"/>
                  <a:pt x="0" y="457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8D10FB7-CABA-45D1-855F-7C218BED6025}"/>
              </a:ext>
            </a:extLst>
          </p:cNvPr>
          <p:cNvSpPr/>
          <p:nvPr/>
        </p:nvSpPr>
        <p:spPr>
          <a:xfrm>
            <a:off x="8217243" y="2730843"/>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D3BAEA2-A1A6-4BC6-8F1D-8D3EBB1A2EBD}"/>
              </a:ext>
            </a:extLst>
          </p:cNvPr>
          <p:cNvSpPr/>
          <p:nvPr/>
        </p:nvSpPr>
        <p:spPr>
          <a:xfrm>
            <a:off x="3190102" y="2739005"/>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5D622E8-E157-450F-ABFA-3F1C798BF996}"/>
              </a:ext>
            </a:extLst>
          </p:cNvPr>
          <p:cNvGrpSpPr/>
          <p:nvPr/>
        </p:nvGrpSpPr>
        <p:grpSpPr>
          <a:xfrm>
            <a:off x="10217472" y="4543305"/>
            <a:ext cx="1260389" cy="774081"/>
            <a:chOff x="10217472" y="4543305"/>
            <a:chExt cx="1260389" cy="774081"/>
          </a:xfrm>
        </p:grpSpPr>
        <p:sp>
          <p:nvSpPr>
            <p:cNvPr id="35" name="Rectangle: Rounded Corners 34">
              <a:extLst>
                <a:ext uri="{FF2B5EF4-FFF2-40B4-BE49-F238E27FC236}">
                  <a16:creationId xmlns:a16="http://schemas.microsoft.com/office/drawing/2014/main" id="{4E6D7DCF-303C-43FC-BE13-A0C317BA508E}"/>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06737974-EAB8-40B2-9423-22E6094D1577}"/>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8" name="Group 17">
            <a:extLst>
              <a:ext uri="{FF2B5EF4-FFF2-40B4-BE49-F238E27FC236}">
                <a16:creationId xmlns:a16="http://schemas.microsoft.com/office/drawing/2014/main" id="{07DEEA16-EF2F-44B9-BD4D-C2D6AE8319FD}"/>
              </a:ext>
            </a:extLst>
          </p:cNvPr>
          <p:cNvGrpSpPr/>
          <p:nvPr/>
        </p:nvGrpSpPr>
        <p:grpSpPr>
          <a:xfrm>
            <a:off x="2548638" y="4571999"/>
            <a:ext cx="1260389" cy="774081"/>
            <a:chOff x="2548638" y="4571999"/>
            <a:chExt cx="1260389" cy="774081"/>
          </a:xfrm>
        </p:grpSpPr>
        <p:sp>
          <p:nvSpPr>
            <p:cNvPr id="41" name="Rectangle: Rounded Corners 40">
              <a:extLst>
                <a:ext uri="{FF2B5EF4-FFF2-40B4-BE49-F238E27FC236}">
                  <a16:creationId xmlns:a16="http://schemas.microsoft.com/office/drawing/2014/main" id="{8B2AEBFD-C205-4108-BF3F-D6D6F302DF4E}"/>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2" name="Rectangle: Rounded Corners 41">
              <a:extLst>
                <a:ext uri="{FF2B5EF4-FFF2-40B4-BE49-F238E27FC236}">
                  <a16:creationId xmlns:a16="http://schemas.microsoft.com/office/drawing/2014/main" id="{E2C1A8A2-91D9-46DB-8FCC-3156013DCF7C}"/>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sp>
        <p:nvSpPr>
          <p:cNvPr id="43" name="Freeform: Shape 42">
            <a:extLst>
              <a:ext uri="{FF2B5EF4-FFF2-40B4-BE49-F238E27FC236}">
                <a16:creationId xmlns:a16="http://schemas.microsoft.com/office/drawing/2014/main" id="{93B85D91-BE5D-4A86-9091-628FF1A32E5E}"/>
              </a:ext>
            </a:extLst>
          </p:cNvPr>
          <p:cNvSpPr/>
          <p:nvPr/>
        </p:nvSpPr>
        <p:spPr>
          <a:xfrm>
            <a:off x="8303741" y="3904735"/>
            <a:ext cx="2730843" cy="719410"/>
          </a:xfrm>
          <a:custGeom>
            <a:avLst/>
            <a:gdLst>
              <a:gd name="connsiteX0" fmla="*/ 0 w 2730843"/>
              <a:gd name="connsiteY0" fmla="*/ 0 h 719410"/>
              <a:gd name="connsiteX1" fmla="*/ 61783 w 2730843"/>
              <a:gd name="connsiteY1" fmla="*/ 24714 h 719410"/>
              <a:gd name="connsiteX2" fmla="*/ 98854 w 2730843"/>
              <a:gd name="connsiteY2" fmla="*/ 37070 h 719410"/>
              <a:gd name="connsiteX3" fmla="*/ 135924 w 2730843"/>
              <a:gd name="connsiteY3" fmla="*/ 61784 h 719410"/>
              <a:gd name="connsiteX4" fmla="*/ 185351 w 2730843"/>
              <a:gd name="connsiteY4" fmla="*/ 86497 h 719410"/>
              <a:gd name="connsiteX5" fmla="*/ 222421 w 2730843"/>
              <a:gd name="connsiteY5" fmla="*/ 111211 h 719410"/>
              <a:gd name="connsiteX6" fmla="*/ 271848 w 2730843"/>
              <a:gd name="connsiteY6" fmla="*/ 123568 h 719410"/>
              <a:gd name="connsiteX7" fmla="*/ 321275 w 2730843"/>
              <a:gd name="connsiteY7" fmla="*/ 148281 h 719410"/>
              <a:gd name="connsiteX8" fmla="*/ 457200 w 2730843"/>
              <a:gd name="connsiteY8" fmla="*/ 185351 h 719410"/>
              <a:gd name="connsiteX9" fmla="*/ 531340 w 2730843"/>
              <a:gd name="connsiteY9" fmla="*/ 197708 h 719410"/>
              <a:gd name="connsiteX10" fmla="*/ 654908 w 2730843"/>
              <a:gd name="connsiteY10" fmla="*/ 247135 h 719410"/>
              <a:gd name="connsiteX11" fmla="*/ 840259 w 2730843"/>
              <a:gd name="connsiteY11" fmla="*/ 271849 h 719410"/>
              <a:gd name="connsiteX12" fmla="*/ 1248032 w 2730843"/>
              <a:gd name="connsiteY12" fmla="*/ 296562 h 719410"/>
              <a:gd name="connsiteX13" fmla="*/ 2014151 w 2730843"/>
              <a:gd name="connsiteY13" fmla="*/ 321276 h 719410"/>
              <a:gd name="connsiteX14" fmla="*/ 2162432 w 2730843"/>
              <a:gd name="connsiteY14" fmla="*/ 333633 h 719410"/>
              <a:gd name="connsiteX15" fmla="*/ 2273643 w 2730843"/>
              <a:gd name="connsiteY15" fmla="*/ 383060 h 719410"/>
              <a:gd name="connsiteX16" fmla="*/ 2360140 w 2730843"/>
              <a:gd name="connsiteY16" fmla="*/ 420130 h 719410"/>
              <a:gd name="connsiteX17" fmla="*/ 2434281 w 2730843"/>
              <a:gd name="connsiteY17" fmla="*/ 469557 h 719410"/>
              <a:gd name="connsiteX18" fmla="*/ 2508421 w 2730843"/>
              <a:gd name="connsiteY18" fmla="*/ 531341 h 719410"/>
              <a:gd name="connsiteX19" fmla="*/ 2533135 w 2730843"/>
              <a:gd name="connsiteY19" fmla="*/ 568411 h 719410"/>
              <a:gd name="connsiteX20" fmla="*/ 2619632 w 2730843"/>
              <a:gd name="connsiteY20" fmla="*/ 679622 h 719410"/>
              <a:gd name="connsiteX21" fmla="*/ 2631989 w 2730843"/>
              <a:gd name="connsiteY21" fmla="*/ 716692 h 719410"/>
              <a:gd name="connsiteX22" fmla="*/ 2570205 w 2730843"/>
              <a:gd name="connsiteY22" fmla="*/ 704335 h 719410"/>
              <a:gd name="connsiteX23" fmla="*/ 2496064 w 2730843"/>
              <a:gd name="connsiteY23" fmla="*/ 654908 h 719410"/>
              <a:gd name="connsiteX24" fmla="*/ 2458994 w 2730843"/>
              <a:gd name="connsiteY24" fmla="*/ 630195 h 719410"/>
              <a:gd name="connsiteX25" fmla="*/ 2421924 w 2730843"/>
              <a:gd name="connsiteY25" fmla="*/ 617838 h 719410"/>
              <a:gd name="connsiteX26" fmla="*/ 2384854 w 2730843"/>
              <a:gd name="connsiteY26" fmla="*/ 593124 h 719410"/>
              <a:gd name="connsiteX27" fmla="*/ 2458994 w 2730843"/>
              <a:gd name="connsiteY27" fmla="*/ 617838 h 719410"/>
              <a:gd name="connsiteX28" fmla="*/ 2582562 w 2730843"/>
              <a:gd name="connsiteY28" fmla="*/ 679622 h 719410"/>
              <a:gd name="connsiteX29" fmla="*/ 2582562 w 2730843"/>
              <a:gd name="connsiteY29" fmla="*/ 679622 h 719410"/>
              <a:gd name="connsiteX30" fmla="*/ 2656702 w 2730843"/>
              <a:gd name="connsiteY30" fmla="*/ 716692 h 719410"/>
              <a:gd name="connsiteX31" fmla="*/ 2681416 w 2730843"/>
              <a:gd name="connsiteY31" fmla="*/ 679622 h 719410"/>
              <a:gd name="connsiteX32" fmla="*/ 2706129 w 2730843"/>
              <a:gd name="connsiteY32" fmla="*/ 605481 h 719410"/>
              <a:gd name="connsiteX33" fmla="*/ 2730843 w 2730843"/>
              <a:gd name="connsiteY33" fmla="*/ 568411 h 71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843" h="719410">
                <a:moveTo>
                  <a:pt x="0" y="0"/>
                </a:moveTo>
                <a:cubicBezTo>
                  <a:pt x="20594" y="8238"/>
                  <a:pt x="41014" y="16926"/>
                  <a:pt x="61783" y="24714"/>
                </a:cubicBezTo>
                <a:cubicBezTo>
                  <a:pt x="73979" y="29287"/>
                  <a:pt x="87204" y="31245"/>
                  <a:pt x="98854" y="37070"/>
                </a:cubicBezTo>
                <a:cubicBezTo>
                  <a:pt x="112137" y="43711"/>
                  <a:pt x="123030" y="54416"/>
                  <a:pt x="135924" y="61784"/>
                </a:cubicBezTo>
                <a:cubicBezTo>
                  <a:pt x="151917" y="70923"/>
                  <a:pt x="169358" y="77358"/>
                  <a:pt x="185351" y="86497"/>
                </a:cubicBezTo>
                <a:cubicBezTo>
                  <a:pt x="198245" y="93865"/>
                  <a:pt x="208771" y="105361"/>
                  <a:pt x="222421" y="111211"/>
                </a:cubicBezTo>
                <a:cubicBezTo>
                  <a:pt x="238031" y="117901"/>
                  <a:pt x="255947" y="117605"/>
                  <a:pt x="271848" y="123568"/>
                </a:cubicBezTo>
                <a:cubicBezTo>
                  <a:pt x="289095" y="130036"/>
                  <a:pt x="303964" y="141986"/>
                  <a:pt x="321275" y="148281"/>
                </a:cubicBezTo>
                <a:cubicBezTo>
                  <a:pt x="332789" y="152468"/>
                  <a:pt x="430397" y="179990"/>
                  <a:pt x="457200" y="185351"/>
                </a:cubicBezTo>
                <a:cubicBezTo>
                  <a:pt x="481768" y="190264"/>
                  <a:pt x="506627" y="193589"/>
                  <a:pt x="531340" y="197708"/>
                </a:cubicBezTo>
                <a:cubicBezTo>
                  <a:pt x="582476" y="223276"/>
                  <a:pt x="593826" y="231865"/>
                  <a:pt x="654908" y="247135"/>
                </a:cubicBezTo>
                <a:cubicBezTo>
                  <a:pt x="697441" y="257768"/>
                  <a:pt x="805972" y="268420"/>
                  <a:pt x="840259" y="271849"/>
                </a:cubicBezTo>
                <a:cubicBezTo>
                  <a:pt x="1028813" y="290705"/>
                  <a:pt x="1005917" y="285557"/>
                  <a:pt x="1248032" y="296562"/>
                </a:cubicBezTo>
                <a:cubicBezTo>
                  <a:pt x="1593765" y="334977"/>
                  <a:pt x="1219413" y="296822"/>
                  <a:pt x="2014151" y="321276"/>
                </a:cubicBezTo>
                <a:cubicBezTo>
                  <a:pt x="2063726" y="322801"/>
                  <a:pt x="2113005" y="329514"/>
                  <a:pt x="2162432" y="333633"/>
                </a:cubicBezTo>
                <a:cubicBezTo>
                  <a:pt x="2353713" y="397392"/>
                  <a:pt x="2156150" y="324313"/>
                  <a:pt x="2273643" y="383060"/>
                </a:cubicBezTo>
                <a:cubicBezTo>
                  <a:pt x="2375923" y="434200"/>
                  <a:pt x="2231556" y="342979"/>
                  <a:pt x="2360140" y="420130"/>
                </a:cubicBezTo>
                <a:cubicBezTo>
                  <a:pt x="2385609" y="435412"/>
                  <a:pt x="2413278" y="448554"/>
                  <a:pt x="2434281" y="469557"/>
                </a:cubicBezTo>
                <a:cubicBezTo>
                  <a:pt x="2481852" y="517128"/>
                  <a:pt x="2456811" y="496933"/>
                  <a:pt x="2508421" y="531341"/>
                </a:cubicBezTo>
                <a:cubicBezTo>
                  <a:pt x="2516659" y="543698"/>
                  <a:pt x="2523628" y="557002"/>
                  <a:pt x="2533135" y="568411"/>
                </a:cubicBezTo>
                <a:cubicBezTo>
                  <a:pt x="2568675" y="611058"/>
                  <a:pt x="2598811" y="617159"/>
                  <a:pt x="2619632" y="679622"/>
                </a:cubicBezTo>
                <a:cubicBezTo>
                  <a:pt x="2623751" y="691979"/>
                  <a:pt x="2643639" y="710867"/>
                  <a:pt x="2631989" y="716692"/>
                </a:cubicBezTo>
                <a:cubicBezTo>
                  <a:pt x="2613204" y="726084"/>
                  <a:pt x="2590800" y="708454"/>
                  <a:pt x="2570205" y="704335"/>
                </a:cubicBezTo>
                <a:lnTo>
                  <a:pt x="2496064" y="654908"/>
                </a:lnTo>
                <a:cubicBezTo>
                  <a:pt x="2483707" y="646670"/>
                  <a:pt x="2473083" y="634891"/>
                  <a:pt x="2458994" y="630195"/>
                </a:cubicBezTo>
                <a:cubicBezTo>
                  <a:pt x="2446637" y="626076"/>
                  <a:pt x="2433574" y="623663"/>
                  <a:pt x="2421924" y="617838"/>
                </a:cubicBezTo>
                <a:cubicBezTo>
                  <a:pt x="2408641" y="611196"/>
                  <a:pt x="2370003" y="593124"/>
                  <a:pt x="2384854" y="593124"/>
                </a:cubicBezTo>
                <a:cubicBezTo>
                  <a:pt x="2410904" y="593124"/>
                  <a:pt x="2458994" y="617838"/>
                  <a:pt x="2458994" y="617838"/>
                </a:cubicBezTo>
                <a:cubicBezTo>
                  <a:pt x="2529261" y="670538"/>
                  <a:pt x="2488883" y="648395"/>
                  <a:pt x="2582562" y="679622"/>
                </a:cubicBezTo>
                <a:lnTo>
                  <a:pt x="2582562" y="679622"/>
                </a:lnTo>
                <a:cubicBezTo>
                  <a:pt x="2630470" y="711560"/>
                  <a:pt x="2605543" y="699639"/>
                  <a:pt x="2656702" y="716692"/>
                </a:cubicBezTo>
                <a:cubicBezTo>
                  <a:pt x="2664940" y="704335"/>
                  <a:pt x="2675384" y="693193"/>
                  <a:pt x="2681416" y="679622"/>
                </a:cubicBezTo>
                <a:cubicBezTo>
                  <a:pt x="2691996" y="655817"/>
                  <a:pt x="2691679" y="627156"/>
                  <a:pt x="2706129" y="605481"/>
                </a:cubicBezTo>
                <a:lnTo>
                  <a:pt x="2730843" y="5684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D4453C2-9442-45CB-8FE2-40651E3F2287}"/>
              </a:ext>
            </a:extLst>
          </p:cNvPr>
          <p:cNvSpPr/>
          <p:nvPr/>
        </p:nvSpPr>
        <p:spPr>
          <a:xfrm>
            <a:off x="3048549" y="3941805"/>
            <a:ext cx="5218121" cy="657605"/>
          </a:xfrm>
          <a:custGeom>
            <a:avLst/>
            <a:gdLst>
              <a:gd name="connsiteX0" fmla="*/ 5218121 w 5218121"/>
              <a:gd name="connsiteY0" fmla="*/ 0 h 657605"/>
              <a:gd name="connsiteX1" fmla="*/ 5069840 w 5218121"/>
              <a:gd name="connsiteY1" fmla="*/ 74141 h 657605"/>
              <a:gd name="connsiteX2" fmla="*/ 5008056 w 5218121"/>
              <a:gd name="connsiteY2" fmla="*/ 86498 h 657605"/>
              <a:gd name="connsiteX3" fmla="*/ 4872132 w 5218121"/>
              <a:gd name="connsiteY3" fmla="*/ 111211 h 657605"/>
              <a:gd name="connsiteX4" fmla="*/ 4550856 w 5218121"/>
              <a:gd name="connsiteY4" fmla="*/ 135925 h 657605"/>
              <a:gd name="connsiteX5" fmla="*/ 3747667 w 5218121"/>
              <a:gd name="connsiteY5" fmla="*/ 123568 h 657605"/>
              <a:gd name="connsiteX6" fmla="*/ 3451105 w 5218121"/>
              <a:gd name="connsiteY6" fmla="*/ 98854 h 657605"/>
              <a:gd name="connsiteX7" fmla="*/ 3241040 w 5218121"/>
              <a:gd name="connsiteY7" fmla="*/ 86498 h 657605"/>
              <a:gd name="connsiteX8" fmla="*/ 2536705 w 5218121"/>
              <a:gd name="connsiteY8" fmla="*/ 74141 h 657605"/>
              <a:gd name="connsiteX9" fmla="*/ 1745873 w 5218121"/>
              <a:gd name="connsiteY9" fmla="*/ 86498 h 657605"/>
              <a:gd name="connsiteX10" fmla="*/ 1424597 w 5218121"/>
              <a:gd name="connsiteY10" fmla="*/ 111211 h 657605"/>
              <a:gd name="connsiteX11" fmla="*/ 1251602 w 5218121"/>
              <a:gd name="connsiteY11" fmla="*/ 135925 h 657605"/>
              <a:gd name="connsiteX12" fmla="*/ 1140392 w 5218121"/>
              <a:gd name="connsiteY12" fmla="*/ 148281 h 657605"/>
              <a:gd name="connsiteX13" fmla="*/ 1078608 w 5218121"/>
              <a:gd name="connsiteY13" fmla="*/ 160638 h 657605"/>
              <a:gd name="connsiteX14" fmla="*/ 880900 w 5218121"/>
              <a:gd name="connsiteY14" fmla="*/ 185352 h 657605"/>
              <a:gd name="connsiteX15" fmla="*/ 843829 w 5218121"/>
              <a:gd name="connsiteY15" fmla="*/ 197709 h 657605"/>
              <a:gd name="connsiteX16" fmla="*/ 658478 w 5218121"/>
              <a:gd name="connsiteY16" fmla="*/ 222422 h 657605"/>
              <a:gd name="connsiteX17" fmla="*/ 621408 w 5218121"/>
              <a:gd name="connsiteY17" fmla="*/ 234779 h 657605"/>
              <a:gd name="connsiteX18" fmla="*/ 547267 w 5218121"/>
              <a:gd name="connsiteY18" fmla="*/ 247136 h 657605"/>
              <a:gd name="connsiteX19" fmla="*/ 436056 w 5218121"/>
              <a:gd name="connsiteY19" fmla="*/ 284206 h 657605"/>
              <a:gd name="connsiteX20" fmla="*/ 361916 w 5218121"/>
              <a:gd name="connsiteY20" fmla="*/ 296563 h 657605"/>
              <a:gd name="connsiteX21" fmla="*/ 287775 w 5218121"/>
              <a:gd name="connsiteY21" fmla="*/ 321276 h 657605"/>
              <a:gd name="connsiteX22" fmla="*/ 250705 w 5218121"/>
              <a:gd name="connsiteY22" fmla="*/ 358346 h 657605"/>
              <a:gd name="connsiteX23" fmla="*/ 176565 w 5218121"/>
              <a:gd name="connsiteY23" fmla="*/ 407773 h 657605"/>
              <a:gd name="connsiteX24" fmla="*/ 151851 w 5218121"/>
              <a:gd name="connsiteY24" fmla="*/ 444844 h 657605"/>
              <a:gd name="connsiteX25" fmla="*/ 114781 w 5218121"/>
              <a:gd name="connsiteY25" fmla="*/ 469557 h 657605"/>
              <a:gd name="connsiteX26" fmla="*/ 52997 w 5218121"/>
              <a:gd name="connsiteY26" fmla="*/ 580768 h 657605"/>
              <a:gd name="connsiteX27" fmla="*/ 28283 w 5218121"/>
              <a:gd name="connsiteY27" fmla="*/ 617838 h 657605"/>
              <a:gd name="connsiteX28" fmla="*/ 15927 w 5218121"/>
              <a:gd name="connsiteY28" fmla="*/ 654909 h 657605"/>
              <a:gd name="connsiteX29" fmla="*/ 28283 w 5218121"/>
              <a:gd name="connsiteY29" fmla="*/ 469557 h 657605"/>
              <a:gd name="connsiteX30" fmla="*/ 40640 w 5218121"/>
              <a:gd name="connsiteY30" fmla="*/ 642552 h 657605"/>
              <a:gd name="connsiteX31" fmla="*/ 188921 w 5218121"/>
              <a:gd name="connsiteY31" fmla="*/ 617838 h 657605"/>
              <a:gd name="connsiteX32" fmla="*/ 225992 w 5218121"/>
              <a:gd name="connsiteY32" fmla="*/ 593125 h 657605"/>
              <a:gd name="connsiteX33" fmla="*/ 349559 w 5218121"/>
              <a:gd name="connsiteY33" fmla="*/ 568411 h 65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18121" h="657605">
                <a:moveTo>
                  <a:pt x="5218121" y="0"/>
                </a:moveTo>
                <a:cubicBezTo>
                  <a:pt x="5168694" y="24714"/>
                  <a:pt x="5124028" y="63303"/>
                  <a:pt x="5069840" y="74141"/>
                </a:cubicBezTo>
                <a:cubicBezTo>
                  <a:pt x="5049245" y="78260"/>
                  <a:pt x="5028558" y="81942"/>
                  <a:pt x="5008056" y="86498"/>
                </a:cubicBezTo>
                <a:cubicBezTo>
                  <a:pt x="4937778" y="102115"/>
                  <a:pt x="4962741" y="102974"/>
                  <a:pt x="4872132" y="111211"/>
                </a:cubicBezTo>
                <a:cubicBezTo>
                  <a:pt x="4765165" y="120935"/>
                  <a:pt x="4657948" y="127687"/>
                  <a:pt x="4550856" y="135925"/>
                </a:cubicBezTo>
                <a:lnTo>
                  <a:pt x="3747667" y="123568"/>
                </a:lnTo>
                <a:cubicBezTo>
                  <a:pt x="3408669" y="115198"/>
                  <a:pt x="3669868" y="116355"/>
                  <a:pt x="3451105" y="98854"/>
                </a:cubicBezTo>
                <a:cubicBezTo>
                  <a:pt x="3381186" y="93261"/>
                  <a:pt x="3311157" y="88393"/>
                  <a:pt x="3241040" y="86498"/>
                </a:cubicBezTo>
                <a:lnTo>
                  <a:pt x="2536705" y="74141"/>
                </a:lnTo>
                <a:lnTo>
                  <a:pt x="1745873" y="86498"/>
                </a:lnTo>
                <a:cubicBezTo>
                  <a:pt x="1699945" y="87676"/>
                  <a:pt x="1479033" y="106675"/>
                  <a:pt x="1424597" y="111211"/>
                </a:cubicBezTo>
                <a:cubicBezTo>
                  <a:pt x="1342706" y="138509"/>
                  <a:pt x="1406297" y="120456"/>
                  <a:pt x="1251602" y="135925"/>
                </a:cubicBezTo>
                <a:cubicBezTo>
                  <a:pt x="1214489" y="139636"/>
                  <a:pt x="1177315" y="143006"/>
                  <a:pt x="1140392" y="148281"/>
                </a:cubicBezTo>
                <a:cubicBezTo>
                  <a:pt x="1119601" y="151251"/>
                  <a:pt x="1099325" y="157185"/>
                  <a:pt x="1078608" y="160638"/>
                </a:cubicBezTo>
                <a:cubicBezTo>
                  <a:pt x="1008084" y="172392"/>
                  <a:pt x="953317" y="177305"/>
                  <a:pt x="880900" y="185352"/>
                </a:cubicBezTo>
                <a:cubicBezTo>
                  <a:pt x="868543" y="189471"/>
                  <a:pt x="856466" y="194550"/>
                  <a:pt x="843829" y="197709"/>
                </a:cubicBezTo>
                <a:cubicBezTo>
                  <a:pt x="775584" y="214770"/>
                  <a:pt x="735676" y="214702"/>
                  <a:pt x="658478" y="222422"/>
                </a:cubicBezTo>
                <a:cubicBezTo>
                  <a:pt x="646121" y="226541"/>
                  <a:pt x="634123" y="231953"/>
                  <a:pt x="621408" y="234779"/>
                </a:cubicBezTo>
                <a:cubicBezTo>
                  <a:pt x="596950" y="240214"/>
                  <a:pt x="571439" y="240544"/>
                  <a:pt x="547267" y="247136"/>
                </a:cubicBezTo>
                <a:cubicBezTo>
                  <a:pt x="397703" y="287926"/>
                  <a:pt x="562137" y="258989"/>
                  <a:pt x="436056" y="284206"/>
                </a:cubicBezTo>
                <a:cubicBezTo>
                  <a:pt x="411488" y="289120"/>
                  <a:pt x="386222" y="290486"/>
                  <a:pt x="361916" y="296563"/>
                </a:cubicBezTo>
                <a:cubicBezTo>
                  <a:pt x="336643" y="302881"/>
                  <a:pt x="287775" y="321276"/>
                  <a:pt x="287775" y="321276"/>
                </a:cubicBezTo>
                <a:cubicBezTo>
                  <a:pt x="275418" y="333633"/>
                  <a:pt x="264499" y="347617"/>
                  <a:pt x="250705" y="358346"/>
                </a:cubicBezTo>
                <a:cubicBezTo>
                  <a:pt x="227260" y="376581"/>
                  <a:pt x="176565" y="407773"/>
                  <a:pt x="176565" y="407773"/>
                </a:cubicBezTo>
                <a:cubicBezTo>
                  <a:pt x="168327" y="420130"/>
                  <a:pt x="162352" y="434343"/>
                  <a:pt x="151851" y="444844"/>
                </a:cubicBezTo>
                <a:cubicBezTo>
                  <a:pt x="141350" y="455345"/>
                  <a:pt x="124560" y="458381"/>
                  <a:pt x="114781" y="469557"/>
                </a:cubicBezTo>
                <a:cubicBezTo>
                  <a:pt x="23870" y="573456"/>
                  <a:pt x="89770" y="507223"/>
                  <a:pt x="52997" y="580768"/>
                </a:cubicBezTo>
                <a:cubicBezTo>
                  <a:pt x="46355" y="594051"/>
                  <a:pt x="36521" y="605481"/>
                  <a:pt x="28283" y="617838"/>
                </a:cubicBezTo>
                <a:cubicBezTo>
                  <a:pt x="24164" y="630195"/>
                  <a:pt x="15927" y="667934"/>
                  <a:pt x="15927" y="654909"/>
                </a:cubicBezTo>
                <a:cubicBezTo>
                  <a:pt x="15927" y="592988"/>
                  <a:pt x="-27100" y="497250"/>
                  <a:pt x="28283" y="469557"/>
                </a:cubicBezTo>
                <a:cubicBezTo>
                  <a:pt x="79991" y="443702"/>
                  <a:pt x="36521" y="584887"/>
                  <a:pt x="40640" y="642552"/>
                </a:cubicBezTo>
                <a:cubicBezTo>
                  <a:pt x="75883" y="638636"/>
                  <a:pt x="147516" y="638540"/>
                  <a:pt x="188921" y="617838"/>
                </a:cubicBezTo>
                <a:cubicBezTo>
                  <a:pt x="202204" y="611196"/>
                  <a:pt x="212421" y="599157"/>
                  <a:pt x="225992" y="593125"/>
                </a:cubicBezTo>
                <a:cubicBezTo>
                  <a:pt x="293322" y="563201"/>
                  <a:pt x="288275" y="568411"/>
                  <a:pt x="349559" y="5684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4">
            <a:extLst>
              <a:ext uri="{FF2B5EF4-FFF2-40B4-BE49-F238E27FC236}">
                <a16:creationId xmlns:a16="http://schemas.microsoft.com/office/drawing/2014/main" id="{BF211F73-D1AE-46E3-8C82-B2DBCBE73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73963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sz="4400" dirty="0">
                <a:latin typeface="+mj-lt"/>
                <a:ea typeface="+mj-ea"/>
                <a:cs typeface="+mj-cs"/>
              </a:rPr>
              <a:t>Azure Kubernetes Service (AKS)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58387" y="2390719"/>
            <a:ext cx="1569144" cy="144753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82B1CD66-C867-4A02-A6C9-85E293A3B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1340" y="2339089"/>
            <a:ext cx="1856939" cy="1447534"/>
          </a:xfrm>
          <a:prstGeom prst="rect">
            <a:avLst/>
          </a:prstGeom>
        </p:spPr>
      </p:pic>
      <p:sp>
        <p:nvSpPr>
          <p:cNvPr id="8" name="TextBox 7">
            <a:extLst>
              <a:ext uri="{FF2B5EF4-FFF2-40B4-BE49-F238E27FC236}">
                <a16:creationId xmlns:a16="http://schemas.microsoft.com/office/drawing/2014/main" id="{EFD3F3F6-7B19-492E-A0CC-61F3511106EA}"/>
              </a:ext>
            </a:extLst>
          </p:cNvPr>
          <p:cNvSpPr txBox="1"/>
          <p:nvPr/>
        </p:nvSpPr>
        <p:spPr>
          <a:xfrm>
            <a:off x="3140544" y="2606655"/>
            <a:ext cx="567784" cy="1015663"/>
          </a:xfrm>
          <a:prstGeom prst="rect">
            <a:avLst/>
          </a:prstGeom>
          <a:noFill/>
        </p:spPr>
        <p:txBody>
          <a:bodyPr wrap="none" rtlCol="0">
            <a:spAutoFit/>
          </a:bodyPr>
          <a:lstStyle/>
          <a:p>
            <a:r>
              <a:rPr lang="en-US" sz="6000" dirty="0"/>
              <a:t>+</a:t>
            </a:r>
          </a:p>
        </p:txBody>
      </p:sp>
      <p:sp>
        <p:nvSpPr>
          <p:cNvPr id="9" name="TextBox 8">
            <a:extLst>
              <a:ext uri="{FF2B5EF4-FFF2-40B4-BE49-F238E27FC236}">
                <a16:creationId xmlns:a16="http://schemas.microsoft.com/office/drawing/2014/main" id="{604B9FE2-72F0-465A-9786-2096ADE4247E}"/>
              </a:ext>
            </a:extLst>
          </p:cNvPr>
          <p:cNvSpPr txBox="1"/>
          <p:nvPr/>
        </p:nvSpPr>
        <p:spPr>
          <a:xfrm>
            <a:off x="6324586" y="2644678"/>
            <a:ext cx="567784" cy="1015663"/>
          </a:xfrm>
          <a:prstGeom prst="rect">
            <a:avLst/>
          </a:prstGeom>
          <a:noFill/>
        </p:spPr>
        <p:txBody>
          <a:bodyPr wrap="none" rtlCol="0">
            <a:spAutoFit/>
          </a:bodyPr>
          <a:lstStyle/>
          <a:p>
            <a:r>
              <a:rPr lang="en-US" sz="6000" dirty="0"/>
              <a:t>=</a:t>
            </a:r>
          </a:p>
        </p:txBody>
      </p:sp>
      <p:pic>
        <p:nvPicPr>
          <p:cNvPr id="10" name="Picture 9">
            <a:extLst>
              <a:ext uri="{FF2B5EF4-FFF2-40B4-BE49-F238E27FC236}">
                <a16:creationId xmlns:a16="http://schemas.microsoft.com/office/drawing/2014/main" id="{07DFC5A5-DA0C-4FA6-88FE-446C21C97499}"/>
              </a:ext>
            </a:extLst>
          </p:cNvPr>
          <p:cNvPicPr>
            <a:picLocks noChangeAspect="1"/>
          </p:cNvPicPr>
          <p:nvPr/>
        </p:nvPicPr>
        <p:blipFill>
          <a:blip r:embed="rId6"/>
          <a:stretch>
            <a:fillRect/>
          </a:stretch>
        </p:blipFill>
        <p:spPr>
          <a:xfrm>
            <a:off x="7574059" y="2390719"/>
            <a:ext cx="1451420" cy="1451420"/>
          </a:xfrm>
          <a:prstGeom prst="rect">
            <a:avLst/>
          </a:prstGeom>
        </p:spPr>
      </p:pic>
      <p:pic>
        <p:nvPicPr>
          <p:cNvPr id="11" name="Graphic 4">
            <a:extLst>
              <a:ext uri="{FF2B5EF4-FFF2-40B4-BE49-F238E27FC236}">
                <a16:creationId xmlns:a16="http://schemas.microsoft.com/office/drawing/2014/main" id="{F96E81DC-00D8-4D00-B12F-1E7869E79C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081774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cluster architecture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pic>
        <p:nvPicPr>
          <p:cNvPr id="7" name="Picture 6" descr="Diagram&#10;&#10;Description automatically generated">
            <a:extLst>
              <a:ext uri="{FF2B5EF4-FFF2-40B4-BE49-F238E27FC236}">
                <a16:creationId xmlns:a16="http://schemas.microsoft.com/office/drawing/2014/main" id="{A506BC3C-1392-4FD9-8097-BE8B56A0C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40" y="1924690"/>
            <a:ext cx="9582704" cy="32850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6"/>
              </a:rPr>
              <a:t>https://docs.microsoft.com/en-us/azure/aks/concepts-clusters-workloads</a:t>
            </a:r>
            <a:r>
              <a:rPr lang="en-US" dirty="0"/>
              <a:t> </a:t>
            </a:r>
          </a:p>
        </p:txBody>
      </p:sp>
      <p:pic>
        <p:nvPicPr>
          <p:cNvPr id="9" name="Graphic 4">
            <a:extLst>
              <a:ext uri="{FF2B5EF4-FFF2-40B4-BE49-F238E27FC236}">
                <a16:creationId xmlns:a16="http://schemas.microsoft.com/office/drawing/2014/main" id="{18A6C3D1-A4E9-4E2D-8140-19ED47CD4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151946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nodes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5"/>
              </a:rPr>
              <a:t>https://docs.microsoft.com/en-us/azure/aks/concepts-clusters-workloads</a:t>
            </a:r>
            <a:r>
              <a:rPr lang="en-US" dirty="0"/>
              <a:t> </a:t>
            </a:r>
          </a:p>
        </p:txBody>
      </p:sp>
      <p:pic>
        <p:nvPicPr>
          <p:cNvPr id="9" name="Picture 8" descr="Diagram&#10;&#10;Description automatically generated">
            <a:extLst>
              <a:ext uri="{FF2B5EF4-FFF2-40B4-BE49-F238E27FC236}">
                <a16:creationId xmlns:a16="http://schemas.microsoft.com/office/drawing/2014/main" id="{56E5BFE9-BD0C-4C89-AFA2-105B32E16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802" y="2503857"/>
            <a:ext cx="9018808" cy="2121307"/>
          </a:xfrm>
          <a:prstGeom prst="rect">
            <a:avLst/>
          </a:prstGeom>
        </p:spPr>
      </p:pic>
      <p:pic>
        <p:nvPicPr>
          <p:cNvPr id="10" name="Graphic 4">
            <a:extLst>
              <a:ext uri="{FF2B5EF4-FFF2-40B4-BE49-F238E27FC236}">
                <a16:creationId xmlns:a16="http://schemas.microsoft.com/office/drawing/2014/main" id="{6148D1D6-80F8-486C-84B7-B198D143F0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03823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or nodes</a:t>
            </a:r>
          </a:p>
          <a:p>
            <a:pPr marL="152396" indent="0">
              <a:buNone/>
            </a:pPr>
            <a:endParaRPr lang="en-US" dirty="0"/>
          </a:p>
          <a:p>
            <a:r>
              <a:rPr lang="en-US" dirty="0"/>
              <a:t>Horizontal pod </a:t>
            </a:r>
            <a:r>
              <a:rPr lang="en-US" dirty="0" err="1"/>
              <a:t>autoscaler</a:t>
            </a:r>
            <a:endParaRPr lang="en-US" dirty="0"/>
          </a:p>
          <a:p>
            <a:endParaRPr lang="en-US" dirty="0"/>
          </a:p>
          <a:p>
            <a:endParaRPr lang="en-US" dirty="0"/>
          </a:p>
          <a:p>
            <a:pPr marL="152396" indent="0">
              <a:buNone/>
            </a:pPr>
            <a:endParaRPr lang="en-US" dirty="0"/>
          </a:p>
          <a:p>
            <a:r>
              <a:rPr lang="en-US" dirty="0"/>
              <a:t>Cluster </a:t>
            </a:r>
            <a:r>
              <a:rPr lang="en-US" dirty="0" err="1"/>
              <a:t>autoscaler</a:t>
            </a:r>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221" y="4155413"/>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221" y="2275314"/>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grpSp>
        <p:nvGrpSpPr>
          <p:cNvPr id="45" name="Group 44">
            <a:extLst>
              <a:ext uri="{FF2B5EF4-FFF2-40B4-BE49-F238E27FC236}">
                <a16:creationId xmlns:a16="http://schemas.microsoft.com/office/drawing/2014/main" id="{1AE18C0B-1646-41DC-A09C-901F60C4E33A}"/>
              </a:ext>
            </a:extLst>
          </p:cNvPr>
          <p:cNvGrpSpPr/>
          <p:nvPr/>
        </p:nvGrpSpPr>
        <p:grpSpPr>
          <a:xfrm>
            <a:off x="2659643" y="2004173"/>
            <a:ext cx="6310185" cy="3427798"/>
            <a:chOff x="2659643" y="2004173"/>
            <a:chExt cx="6310185" cy="3427798"/>
          </a:xfrm>
        </p:grpSpPr>
        <p:pic>
          <p:nvPicPr>
            <p:cNvPr id="5" name="Graphic 4">
              <a:extLst>
                <a:ext uri="{FF2B5EF4-FFF2-40B4-BE49-F238E27FC236}">
                  <a16:creationId xmlns:a16="http://schemas.microsoft.com/office/drawing/2014/main" id="{899A9778-2E59-4B0E-8B18-B2D2630531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2286" y="2712293"/>
              <a:ext cx="967468" cy="967468"/>
            </a:xfrm>
            <a:prstGeom prst="rect">
              <a:avLst/>
            </a:prstGeom>
          </p:spPr>
        </p:pic>
        <p:pic>
          <p:nvPicPr>
            <p:cNvPr id="10" name="Graphic 9">
              <a:extLst>
                <a:ext uri="{FF2B5EF4-FFF2-40B4-BE49-F238E27FC236}">
                  <a16:creationId xmlns:a16="http://schemas.microsoft.com/office/drawing/2014/main" id="{8C77DC00-4703-46F8-8A0E-B4921C43F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4688" y="2712293"/>
              <a:ext cx="967467" cy="967467"/>
            </a:xfrm>
            <a:prstGeom prst="rect">
              <a:avLst/>
            </a:prstGeom>
          </p:spPr>
        </p:pic>
        <p:pic>
          <p:nvPicPr>
            <p:cNvPr id="13" name="Graphic 12">
              <a:extLst>
                <a:ext uri="{FF2B5EF4-FFF2-40B4-BE49-F238E27FC236}">
                  <a16:creationId xmlns:a16="http://schemas.microsoft.com/office/drawing/2014/main" id="{2BBD7743-5E87-4DE6-89AB-BD578DF1F1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4929" y="4484676"/>
              <a:ext cx="539518" cy="539518"/>
            </a:xfrm>
            <a:prstGeom prst="rect">
              <a:avLst/>
            </a:prstGeom>
          </p:spPr>
        </p:pic>
        <p:cxnSp>
          <p:nvCxnSpPr>
            <p:cNvPr id="18" name="Straight Arrow Connector 17">
              <a:extLst>
                <a:ext uri="{FF2B5EF4-FFF2-40B4-BE49-F238E27FC236}">
                  <a16:creationId xmlns:a16="http://schemas.microsoft.com/office/drawing/2014/main" id="{03930D1A-C7FA-4582-9393-F20CC6283943}"/>
                </a:ext>
              </a:extLst>
            </p:cNvPr>
            <p:cNvCxnSpPr>
              <a:cxnSpLocks/>
            </p:cNvCxnSpPr>
            <p:nvPr/>
          </p:nvCxnSpPr>
          <p:spPr>
            <a:xfrm flipH="1">
              <a:off x="4626429" y="3196028"/>
              <a:ext cx="19812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D5935B-A96A-49F4-A799-9B8B0FDA8028}"/>
                </a:ext>
              </a:extLst>
            </p:cNvPr>
            <p:cNvSpPr txBox="1"/>
            <p:nvPr/>
          </p:nvSpPr>
          <p:spPr>
            <a:xfrm>
              <a:off x="4902173" y="2967427"/>
              <a:ext cx="873829" cy="276999"/>
            </a:xfrm>
            <a:prstGeom prst="rect">
              <a:avLst/>
            </a:prstGeom>
            <a:noFill/>
          </p:spPr>
          <p:txBody>
            <a:bodyPr wrap="none" rtlCol="0">
              <a:spAutoFit/>
            </a:bodyPr>
            <a:lstStyle/>
            <a:p>
              <a:r>
                <a:rPr lang="en-US" sz="1200" dirty="0"/>
                <a:t>docker pull</a:t>
              </a:r>
            </a:p>
          </p:txBody>
        </p:sp>
        <p:cxnSp>
          <p:nvCxnSpPr>
            <p:cNvPr id="20" name="Straight Arrow Connector 19">
              <a:extLst>
                <a:ext uri="{FF2B5EF4-FFF2-40B4-BE49-F238E27FC236}">
                  <a16:creationId xmlns:a16="http://schemas.microsoft.com/office/drawing/2014/main" id="{682D46CF-8445-4B9D-BF41-C8CE292AECCC}"/>
                </a:ext>
              </a:extLst>
            </p:cNvPr>
            <p:cNvCxnSpPr>
              <a:cxnSpLocks/>
            </p:cNvCxnSpPr>
            <p:nvPr/>
          </p:nvCxnSpPr>
          <p:spPr>
            <a:xfrm>
              <a:off x="2659643" y="3196027"/>
              <a:ext cx="888420" cy="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22799DF-5191-426A-B067-E0AA2C91424D}"/>
                </a:ext>
              </a:extLst>
            </p:cNvPr>
            <p:cNvSpPr txBox="1"/>
            <p:nvPr/>
          </p:nvSpPr>
          <p:spPr>
            <a:xfrm>
              <a:off x="2659643" y="2967426"/>
              <a:ext cx="944361" cy="276999"/>
            </a:xfrm>
            <a:prstGeom prst="rect">
              <a:avLst/>
            </a:prstGeom>
            <a:noFill/>
          </p:spPr>
          <p:txBody>
            <a:bodyPr wrap="none" rtlCol="0">
              <a:spAutoFit/>
            </a:bodyPr>
            <a:lstStyle/>
            <a:p>
              <a:r>
                <a:rPr lang="en-US" sz="1200" dirty="0"/>
                <a:t>docker push</a:t>
              </a:r>
            </a:p>
          </p:txBody>
        </p:sp>
        <p:sp>
          <p:nvSpPr>
            <p:cNvPr id="25" name="Rectangle 24">
              <a:extLst>
                <a:ext uri="{FF2B5EF4-FFF2-40B4-BE49-F238E27FC236}">
                  <a16:creationId xmlns:a16="http://schemas.microsoft.com/office/drawing/2014/main" id="{7D73E2BF-697B-4489-BE2C-8844D0431502}"/>
                </a:ext>
              </a:extLst>
            </p:cNvPr>
            <p:cNvSpPr/>
            <p:nvPr/>
          </p:nvSpPr>
          <p:spPr>
            <a:xfrm>
              <a:off x="5776002" y="2313696"/>
              <a:ext cx="2995004" cy="18614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4BDE4AB-E871-47D9-BE34-48BDF11C3E87}"/>
                </a:ext>
              </a:extLst>
            </p:cNvPr>
            <p:cNvSpPr txBox="1"/>
            <p:nvPr/>
          </p:nvSpPr>
          <p:spPr>
            <a:xfrm>
              <a:off x="6059435" y="3920278"/>
              <a:ext cx="1176284" cy="276999"/>
            </a:xfrm>
            <a:prstGeom prst="rect">
              <a:avLst/>
            </a:prstGeom>
            <a:noFill/>
          </p:spPr>
          <p:txBody>
            <a:bodyPr wrap="none" rtlCol="0">
              <a:spAutoFit/>
            </a:bodyPr>
            <a:lstStyle/>
            <a:p>
              <a:r>
                <a:rPr lang="en-US" sz="1200" dirty="0"/>
                <a:t>Virtual Network</a:t>
              </a:r>
            </a:p>
          </p:txBody>
        </p:sp>
        <p:pic>
          <p:nvPicPr>
            <p:cNvPr id="28" name="Graphic 27">
              <a:extLst>
                <a:ext uri="{FF2B5EF4-FFF2-40B4-BE49-F238E27FC236}">
                  <a16:creationId xmlns:a16="http://schemas.microsoft.com/office/drawing/2014/main" id="{C9DD04EB-157A-4294-B32D-7FCEAD8778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7108" y="3909393"/>
              <a:ext cx="265760" cy="265760"/>
            </a:xfrm>
            <a:prstGeom prst="rect">
              <a:avLst/>
            </a:prstGeom>
          </p:spPr>
        </p:pic>
        <p:pic>
          <p:nvPicPr>
            <p:cNvPr id="34" name="Graphic 33">
              <a:extLst>
                <a:ext uri="{FF2B5EF4-FFF2-40B4-BE49-F238E27FC236}">
                  <a16:creationId xmlns:a16="http://schemas.microsoft.com/office/drawing/2014/main" id="{E16A9F7D-4370-45FC-92FE-480C8AD036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2396" y="4550385"/>
              <a:ext cx="539518" cy="539518"/>
            </a:xfrm>
            <a:prstGeom prst="rect">
              <a:avLst/>
            </a:prstGeom>
          </p:spPr>
        </p:pic>
        <p:sp>
          <p:nvSpPr>
            <p:cNvPr id="35" name="TextBox 34">
              <a:extLst>
                <a:ext uri="{FF2B5EF4-FFF2-40B4-BE49-F238E27FC236}">
                  <a16:creationId xmlns:a16="http://schemas.microsoft.com/office/drawing/2014/main" id="{F88043A1-1919-44C2-815F-0C006ED3041D}"/>
                </a:ext>
              </a:extLst>
            </p:cNvPr>
            <p:cNvSpPr txBox="1"/>
            <p:nvPr/>
          </p:nvSpPr>
          <p:spPr>
            <a:xfrm>
              <a:off x="7363455" y="5028532"/>
              <a:ext cx="697755" cy="276999"/>
            </a:xfrm>
            <a:prstGeom prst="rect">
              <a:avLst/>
            </a:prstGeom>
            <a:noFill/>
          </p:spPr>
          <p:txBody>
            <a:bodyPr wrap="none" rtlCol="0">
              <a:spAutoFit/>
            </a:bodyPr>
            <a:lstStyle/>
            <a:p>
              <a:r>
                <a:rPr lang="en-US" sz="1200" dirty="0"/>
                <a:t>Monitor</a:t>
              </a:r>
            </a:p>
          </p:txBody>
        </p:sp>
        <p:sp>
          <p:nvSpPr>
            <p:cNvPr id="36" name="TextBox 35">
              <a:extLst>
                <a:ext uri="{FF2B5EF4-FFF2-40B4-BE49-F238E27FC236}">
                  <a16:creationId xmlns:a16="http://schemas.microsoft.com/office/drawing/2014/main" id="{7034E11E-92FA-4F05-B494-0FB42E6CF52E}"/>
                </a:ext>
              </a:extLst>
            </p:cNvPr>
            <p:cNvSpPr txBox="1"/>
            <p:nvPr/>
          </p:nvSpPr>
          <p:spPr>
            <a:xfrm>
              <a:off x="6108827" y="5041593"/>
              <a:ext cx="999761" cy="276999"/>
            </a:xfrm>
            <a:prstGeom prst="rect">
              <a:avLst/>
            </a:prstGeom>
            <a:noFill/>
          </p:spPr>
          <p:txBody>
            <a:bodyPr wrap="none" rtlCol="0">
              <a:spAutoFit/>
            </a:bodyPr>
            <a:lstStyle/>
            <a:p>
              <a:r>
                <a:rPr lang="en-US" sz="1200" dirty="0"/>
                <a:t>Log Analytics</a:t>
              </a:r>
            </a:p>
          </p:txBody>
        </p:sp>
        <p:sp>
          <p:nvSpPr>
            <p:cNvPr id="38" name="Rectangle 37">
              <a:extLst>
                <a:ext uri="{FF2B5EF4-FFF2-40B4-BE49-F238E27FC236}">
                  <a16:creationId xmlns:a16="http://schemas.microsoft.com/office/drawing/2014/main" id="{0BA9A745-1F05-44B8-8E3A-D2C28DF0B3D2}"/>
                </a:ext>
              </a:extLst>
            </p:cNvPr>
            <p:cNvSpPr/>
            <p:nvPr/>
          </p:nvSpPr>
          <p:spPr>
            <a:xfrm>
              <a:off x="3080397" y="2004173"/>
              <a:ext cx="5889431" cy="342779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a:extLst>
                <a:ext uri="{FF2B5EF4-FFF2-40B4-BE49-F238E27FC236}">
                  <a16:creationId xmlns:a16="http://schemas.microsoft.com/office/drawing/2014/main" id="{85002657-EBDE-4593-AB69-6DE8E12F13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31823" y="5073169"/>
              <a:ext cx="358802" cy="358802"/>
            </a:xfrm>
            <a:prstGeom prst="rect">
              <a:avLst/>
            </a:prstGeom>
          </p:spPr>
        </p:pic>
        <p:sp>
          <p:nvSpPr>
            <p:cNvPr id="41" name="TextBox 40">
              <a:extLst>
                <a:ext uri="{FF2B5EF4-FFF2-40B4-BE49-F238E27FC236}">
                  <a16:creationId xmlns:a16="http://schemas.microsoft.com/office/drawing/2014/main" id="{DC9CDC6A-742A-43B8-B3BD-9D1B4F038962}"/>
                </a:ext>
              </a:extLst>
            </p:cNvPr>
            <p:cNvSpPr txBox="1"/>
            <p:nvPr/>
          </p:nvSpPr>
          <p:spPr>
            <a:xfrm>
              <a:off x="3457500" y="5114070"/>
              <a:ext cx="1219180" cy="276999"/>
            </a:xfrm>
            <a:prstGeom prst="rect">
              <a:avLst/>
            </a:prstGeom>
            <a:noFill/>
          </p:spPr>
          <p:txBody>
            <a:bodyPr wrap="none" rtlCol="0">
              <a:spAutoFit/>
            </a:bodyPr>
            <a:lstStyle/>
            <a:p>
              <a:r>
                <a:rPr lang="en-US" sz="1200" dirty="0"/>
                <a:t>Resource Group</a:t>
              </a:r>
            </a:p>
          </p:txBody>
        </p:sp>
        <p:sp>
          <p:nvSpPr>
            <p:cNvPr id="43" name="TextBox 42">
              <a:extLst>
                <a:ext uri="{FF2B5EF4-FFF2-40B4-BE49-F238E27FC236}">
                  <a16:creationId xmlns:a16="http://schemas.microsoft.com/office/drawing/2014/main" id="{70C6B4CF-6314-4533-8A42-D45887466A88}"/>
                </a:ext>
              </a:extLst>
            </p:cNvPr>
            <p:cNvSpPr txBox="1"/>
            <p:nvPr/>
          </p:nvSpPr>
          <p:spPr>
            <a:xfrm>
              <a:off x="3856825" y="3718072"/>
              <a:ext cx="438390" cy="276999"/>
            </a:xfrm>
            <a:prstGeom prst="rect">
              <a:avLst/>
            </a:prstGeom>
            <a:noFill/>
          </p:spPr>
          <p:txBody>
            <a:bodyPr wrap="none" rtlCol="0">
              <a:spAutoFit/>
            </a:bodyPr>
            <a:lstStyle/>
            <a:p>
              <a:r>
                <a:rPr lang="en-US" sz="1200" dirty="0"/>
                <a:t>ACR</a:t>
              </a:r>
            </a:p>
          </p:txBody>
        </p:sp>
        <p:sp>
          <p:nvSpPr>
            <p:cNvPr id="44" name="TextBox 43">
              <a:extLst>
                <a:ext uri="{FF2B5EF4-FFF2-40B4-BE49-F238E27FC236}">
                  <a16:creationId xmlns:a16="http://schemas.microsoft.com/office/drawing/2014/main" id="{F805145E-E9FD-4A60-B7EF-10BDC26E82C6}"/>
                </a:ext>
              </a:extLst>
            </p:cNvPr>
            <p:cNvSpPr txBox="1"/>
            <p:nvPr/>
          </p:nvSpPr>
          <p:spPr>
            <a:xfrm>
              <a:off x="6963389" y="2459686"/>
              <a:ext cx="423770" cy="276999"/>
            </a:xfrm>
            <a:prstGeom prst="rect">
              <a:avLst/>
            </a:prstGeom>
            <a:noFill/>
          </p:spPr>
          <p:txBody>
            <a:bodyPr wrap="none" rtlCol="0">
              <a:spAutoFit/>
            </a:bodyPr>
            <a:lstStyle/>
            <a:p>
              <a:r>
                <a:rPr lang="en-US" sz="1200" dirty="0"/>
                <a:t>AKS</a:t>
              </a:r>
            </a:p>
          </p:txBody>
        </p:sp>
      </p:grpSp>
    </p:spTree>
    <p:extLst>
      <p:ext uri="{BB962C8B-B14F-4D97-AF65-F5344CB8AC3E}">
        <p14:creationId xmlns:p14="http://schemas.microsoft.com/office/powerpoint/2010/main" val="213550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Lab-01, 02, 03</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892168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81844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Pods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36819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4555200"/>
          </a:xfrm>
        </p:spPr>
        <p:txBody>
          <a:bodyPr/>
          <a:lstStyle/>
          <a:p>
            <a:pPr marL="152396" indent="0">
              <a:buNone/>
            </a:pPr>
            <a:r>
              <a:rPr lang="en-US" dirty="0"/>
              <a:t>A Pod is an abstraction that represents:</a:t>
            </a:r>
          </a:p>
          <a:p>
            <a:r>
              <a:rPr lang="en-US" dirty="0"/>
              <a:t>a group of one or more application containers</a:t>
            </a:r>
          </a:p>
          <a:p>
            <a:r>
              <a:rPr lang="en-US" dirty="0"/>
              <a:t>Shared storage, as Volumes</a:t>
            </a:r>
          </a:p>
          <a:p>
            <a:r>
              <a:rPr lang="en-US" dirty="0"/>
              <a:t>Networking, as a unique cluster IP address</a:t>
            </a:r>
          </a:p>
          <a:p>
            <a:r>
              <a:rPr lang="en-US" dirty="0"/>
              <a:t>Information about image version and specific ports to use</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6" name="Group 5">
            <a:extLst>
              <a:ext uri="{FF2B5EF4-FFF2-40B4-BE49-F238E27FC236}">
                <a16:creationId xmlns:a16="http://schemas.microsoft.com/office/drawing/2014/main" id="{B34FD8BB-24B9-450B-997E-848561E780CA}"/>
              </a:ext>
            </a:extLst>
          </p:cNvPr>
          <p:cNvGrpSpPr/>
          <p:nvPr/>
        </p:nvGrpSpPr>
        <p:grpSpPr>
          <a:xfrm>
            <a:off x="7612936" y="3952056"/>
            <a:ext cx="2613566" cy="2139777"/>
            <a:chOff x="7612936" y="3952056"/>
            <a:chExt cx="2613566" cy="2139777"/>
          </a:xfrm>
        </p:grpSpPr>
        <p:sp>
          <p:nvSpPr>
            <p:cNvPr id="28" name="Rectangle: Rounded Corners 27">
              <a:extLst>
                <a:ext uri="{FF2B5EF4-FFF2-40B4-BE49-F238E27FC236}">
                  <a16:creationId xmlns:a16="http://schemas.microsoft.com/office/drawing/2014/main" id="{F837506D-2344-43CF-AA9A-2B3680A9D159}"/>
                </a:ext>
              </a:extLst>
            </p:cNvPr>
            <p:cNvSpPr/>
            <p:nvPr/>
          </p:nvSpPr>
          <p:spPr>
            <a:xfrm>
              <a:off x="7612936" y="4148987"/>
              <a:ext cx="2613566" cy="15581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a:solidFill>
                    <a:schemeClr val="tx1"/>
                  </a:solidFill>
                </a:rPr>
                <a:t>pod</a:t>
              </a:r>
            </a:p>
          </p:txBody>
        </p:sp>
        <p:sp>
          <p:nvSpPr>
            <p:cNvPr id="29" name="Rectangle: Rounded Corners 28">
              <a:extLst>
                <a:ext uri="{FF2B5EF4-FFF2-40B4-BE49-F238E27FC236}">
                  <a16:creationId xmlns:a16="http://schemas.microsoft.com/office/drawing/2014/main" id="{C4778205-FB0E-423A-8B9D-20A756E0B440}"/>
                </a:ext>
              </a:extLst>
            </p:cNvPr>
            <p:cNvSpPr/>
            <p:nvPr/>
          </p:nvSpPr>
          <p:spPr>
            <a:xfrm>
              <a:off x="8246961" y="5013752"/>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app-b</a:t>
              </a:r>
            </a:p>
          </p:txBody>
        </p:sp>
        <p:sp>
          <p:nvSpPr>
            <p:cNvPr id="30" name="Rectangle: Rounded Corners 29">
              <a:extLst>
                <a:ext uri="{FF2B5EF4-FFF2-40B4-BE49-F238E27FC236}">
                  <a16:creationId xmlns:a16="http://schemas.microsoft.com/office/drawing/2014/main" id="{2B1A75AE-B873-489B-8370-FF57830C63E7}"/>
                </a:ext>
              </a:extLst>
            </p:cNvPr>
            <p:cNvSpPr/>
            <p:nvPr/>
          </p:nvSpPr>
          <p:spPr>
            <a:xfrm>
              <a:off x="8240290" y="4557941"/>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a:t>
              </a:r>
            </a:p>
          </p:txBody>
        </p:sp>
        <p:sp>
          <p:nvSpPr>
            <p:cNvPr id="31" name="Cylinder 30">
              <a:extLst>
                <a:ext uri="{FF2B5EF4-FFF2-40B4-BE49-F238E27FC236}">
                  <a16:creationId xmlns:a16="http://schemas.microsoft.com/office/drawing/2014/main" id="{15D95A74-8E46-4B8D-A152-CE0BBF1BCE61}"/>
                </a:ext>
              </a:extLst>
            </p:cNvPr>
            <p:cNvSpPr/>
            <p:nvPr/>
          </p:nvSpPr>
          <p:spPr>
            <a:xfrm>
              <a:off x="8133515" y="5553600"/>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Config</a:t>
              </a:r>
            </a:p>
            <a:p>
              <a:pPr algn="ctr"/>
              <a:r>
                <a:rPr lang="en-US" sz="1100" dirty="0">
                  <a:solidFill>
                    <a:schemeClr val="tx1"/>
                  </a:solidFill>
                </a:rPr>
                <a:t>map</a:t>
              </a:r>
            </a:p>
          </p:txBody>
        </p:sp>
        <p:sp>
          <p:nvSpPr>
            <p:cNvPr id="32" name="Cylinder 31">
              <a:extLst>
                <a:ext uri="{FF2B5EF4-FFF2-40B4-BE49-F238E27FC236}">
                  <a16:creationId xmlns:a16="http://schemas.microsoft.com/office/drawing/2014/main" id="{B63F3C5E-2F4D-4BF4-9C5A-BADC9A24B760}"/>
                </a:ext>
              </a:extLst>
            </p:cNvPr>
            <p:cNvSpPr/>
            <p:nvPr/>
          </p:nvSpPr>
          <p:spPr>
            <a:xfrm>
              <a:off x="9180008" y="5536519"/>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Secrets</a:t>
              </a:r>
            </a:p>
          </p:txBody>
        </p:sp>
        <p:sp>
          <p:nvSpPr>
            <p:cNvPr id="33" name="Rectangle: Rounded Corners 32">
              <a:extLst>
                <a:ext uri="{FF2B5EF4-FFF2-40B4-BE49-F238E27FC236}">
                  <a16:creationId xmlns:a16="http://schemas.microsoft.com/office/drawing/2014/main" id="{6BE391E3-4666-4E99-8DBF-965AC4954744}"/>
                </a:ext>
              </a:extLst>
            </p:cNvPr>
            <p:cNvSpPr/>
            <p:nvPr/>
          </p:nvSpPr>
          <p:spPr>
            <a:xfrm>
              <a:off x="8926389" y="3952056"/>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grpSp>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155284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a:t>
            </a:r>
          </a:p>
          <a:p>
            <a:r>
              <a:rPr lang="en-US" dirty="0"/>
              <a:t>AKS and Kubernetes 101</a:t>
            </a:r>
          </a:p>
          <a:p>
            <a:r>
              <a:rPr lang="en-US" dirty="0"/>
              <a:t>Advanced AKS configuration (WIP – ETA end of March)</a:t>
            </a:r>
          </a:p>
          <a:p>
            <a:r>
              <a:rPr lang="en-US" dirty="0"/>
              <a:t>Service mesh with </a:t>
            </a:r>
            <a:r>
              <a:rPr lang="en-US" dirty="0" err="1"/>
              <a:t>linkerd</a:t>
            </a:r>
            <a:endParaRPr lang="en-US" dirty="0"/>
          </a:p>
          <a:p>
            <a:r>
              <a:rPr lang="en-US" dirty="0"/>
              <a:t>Monitoring AKS cluster</a:t>
            </a:r>
          </a:p>
          <a:p>
            <a:r>
              <a:rPr lang="en-US" dirty="0"/>
              <a:t>AKS application deployment strategy</a:t>
            </a:r>
          </a:p>
          <a:p>
            <a:r>
              <a:rPr lang="en-US" dirty="0"/>
              <a:t>AKS security</a:t>
            </a:r>
          </a:p>
          <a:p>
            <a:r>
              <a:rPr lang="en-US" dirty="0"/>
              <a:t>Use Pulumi to provision and configure AKS cluster (???)</a:t>
            </a:r>
          </a:p>
          <a:p>
            <a:pPr marL="152396" indent="0">
              <a:buNone/>
            </a:pPr>
            <a:endParaRPr lang="en-US" dirty="0"/>
          </a:p>
          <a:p>
            <a:pPr marL="152396" indent="0">
              <a:buNone/>
            </a:pPr>
            <a:endParaRPr lang="en-US" dirty="0"/>
          </a:p>
          <a:p>
            <a:pPr marL="152396" indent="0">
              <a:buNone/>
            </a:pPr>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 lifecycle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1" name="Graphic 10">
            <a:extLst>
              <a:ext uri="{FF2B5EF4-FFF2-40B4-BE49-F238E27FC236}">
                <a16:creationId xmlns:a16="http://schemas.microsoft.com/office/drawing/2014/main" id="{FF32BA30-55BD-4F04-BD2B-9F1353380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465" y="2250843"/>
            <a:ext cx="7610475" cy="2647950"/>
          </a:xfrm>
          <a:prstGeom prst="rect">
            <a:avLst/>
          </a:prstGeom>
        </p:spPr>
      </p:pic>
      <p:sp>
        <p:nvSpPr>
          <p:cNvPr id="21" name="TextBox 20">
            <a:extLst>
              <a:ext uri="{FF2B5EF4-FFF2-40B4-BE49-F238E27FC236}">
                <a16:creationId xmlns:a16="http://schemas.microsoft.com/office/drawing/2014/main" id="{B1D909C6-BCD5-45CD-BD9B-C731C797008C}"/>
              </a:ext>
            </a:extLst>
          </p:cNvPr>
          <p:cNvSpPr txBox="1"/>
          <p:nvPr/>
        </p:nvSpPr>
        <p:spPr>
          <a:xfrm>
            <a:off x="2062043" y="6330834"/>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2981813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Lab-04</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9575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Readiness and Liveness probes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16554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On every node is a daemon called a </a:t>
            </a:r>
            <a:r>
              <a:rPr lang="en-US" dirty="0" err="1"/>
              <a:t>Kubelet</a:t>
            </a:r>
            <a:endParaRPr lang="en-US" dirty="0"/>
          </a:p>
          <a:p>
            <a:r>
              <a:rPr lang="en-US" dirty="0"/>
              <a:t>One of the </a:t>
            </a:r>
            <a:r>
              <a:rPr lang="en-US" dirty="0" err="1"/>
              <a:t>Kubelet’s</a:t>
            </a:r>
            <a:r>
              <a:rPr lang="en-US" dirty="0"/>
              <a:t> jobs is to ensure that pods are healthy</a:t>
            </a:r>
          </a:p>
          <a:p>
            <a:r>
              <a:rPr lang="en-US" dirty="0" err="1"/>
              <a:t>Kubelet</a:t>
            </a:r>
            <a:r>
              <a:rPr lang="en-US" dirty="0"/>
              <a:t> sends out a liveness probe to a pod</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08602A51-AB11-46E9-941B-FA087D020BBA}"/>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2" name="Callout: Line with Border and Accent Bar 11">
            <a:extLst>
              <a:ext uri="{FF2B5EF4-FFF2-40B4-BE49-F238E27FC236}">
                <a16:creationId xmlns:a16="http://schemas.microsoft.com/office/drawing/2014/main" id="{C3C5EF18-2095-426E-8CD9-3AA02C782AED}"/>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pic>
        <p:nvPicPr>
          <p:cNvPr id="14" name="Graphic 4">
            <a:extLst>
              <a:ext uri="{FF2B5EF4-FFF2-40B4-BE49-F238E27FC236}">
                <a16:creationId xmlns:a16="http://schemas.microsoft.com/office/drawing/2014/main" id="{9DCAE479-512E-430A-9838-5DDFFB0CDA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846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If the </a:t>
            </a:r>
            <a:r>
              <a:rPr lang="en-US" dirty="0" err="1"/>
              <a:t>Kubelet</a:t>
            </a:r>
            <a:r>
              <a:rPr lang="en-US" dirty="0"/>
              <a:t> gets back multiple bad responses </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A144A002-9363-4EA8-B4F7-D8E05CB583D5}"/>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restart!</a:t>
            </a:r>
          </a:p>
        </p:txBody>
      </p:sp>
      <p:pic>
        <p:nvPicPr>
          <p:cNvPr id="12" name="Graphic 4">
            <a:extLst>
              <a:ext uri="{FF2B5EF4-FFF2-40B4-BE49-F238E27FC236}">
                <a16:creationId xmlns:a16="http://schemas.microsoft.com/office/drawing/2014/main" id="{2A08C755-4203-4D33-BBC6-AFCD57176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3701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pic>
        <p:nvPicPr>
          <p:cNvPr id="18" name="Graphic 4">
            <a:extLst>
              <a:ext uri="{FF2B5EF4-FFF2-40B4-BE49-F238E27FC236}">
                <a16:creationId xmlns:a16="http://schemas.microsoft.com/office/drawing/2014/main" id="{4AF8FA69-2A07-4E4C-8351-4AC6FF895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30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app-a is already alive</a:t>
            </a:r>
          </a:p>
          <a:p>
            <a:r>
              <a:rPr lang="en-US" dirty="0" err="1"/>
              <a:t>kubelet</a:t>
            </a:r>
            <a:r>
              <a:rPr lang="en-US" dirty="0"/>
              <a:t> sends readiness probe</a:t>
            </a:r>
          </a:p>
          <a:p>
            <a:r>
              <a:rPr lang="en-US" dirty="0"/>
              <a:t>If app-a is not ready, wait and send new request</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yet</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F384CE8C-4016-4F64-8F30-EE7B97C57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8441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a:p>
            <a:r>
              <a:rPr lang="en-US" dirty="0"/>
              <a:t>Send traffic to app-a</a:t>
            </a:r>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8188223" y="3969863"/>
            <a:ext cx="176129" cy="115144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5" name="Graphic 4">
            <a:extLst>
              <a:ext uri="{FF2B5EF4-FFF2-40B4-BE49-F238E27FC236}">
                <a16:creationId xmlns:a16="http://schemas.microsoft.com/office/drawing/2014/main" id="{B65D59CD-E1E9-433D-A7DC-518EDDC391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4423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Lab-05</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79715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Deployments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6643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2A9F-BAFE-4CDF-9DE1-5AC73095F9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5BA3B5-695D-4D25-B7E5-4DAE7789C6AA}"/>
              </a:ext>
            </a:extLst>
          </p:cNvPr>
          <p:cNvSpPr>
            <a:spLocks noGrp="1"/>
          </p:cNvSpPr>
          <p:nvPr>
            <p:ph type="body"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FAEC052-07DE-4CA5-B47D-35B4AC7C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26750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Deployments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4"/>
            <a:ext cx="11125611" cy="575196"/>
          </a:xfrm>
        </p:spPr>
        <p:txBody>
          <a:bodyPr/>
          <a:lstStyle/>
          <a:p>
            <a:r>
              <a:rPr lang="en-US" dirty="0"/>
              <a:t>Drive current state towards desired state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5" name="Rectangle: Rounded Corners 24">
            <a:extLst>
              <a:ext uri="{FF2B5EF4-FFF2-40B4-BE49-F238E27FC236}">
                <a16:creationId xmlns:a16="http://schemas.microsoft.com/office/drawing/2014/main" id="{50253087-B4AF-4E0D-AC42-8FF058890324}"/>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26" name="Group 25">
            <a:extLst>
              <a:ext uri="{FF2B5EF4-FFF2-40B4-BE49-F238E27FC236}">
                <a16:creationId xmlns:a16="http://schemas.microsoft.com/office/drawing/2014/main" id="{E9AA6210-76C6-4B82-881C-B9F6E8973AE8}"/>
              </a:ext>
            </a:extLst>
          </p:cNvPr>
          <p:cNvGrpSpPr/>
          <p:nvPr/>
        </p:nvGrpSpPr>
        <p:grpSpPr>
          <a:xfrm>
            <a:off x="556054" y="4547286"/>
            <a:ext cx="1260389" cy="774081"/>
            <a:chOff x="556054" y="4547286"/>
            <a:chExt cx="1260389" cy="774081"/>
          </a:xfrm>
        </p:grpSpPr>
        <p:sp>
          <p:nvSpPr>
            <p:cNvPr id="27" name="Rectangle: Rounded Corners 26">
              <a:extLst>
                <a:ext uri="{FF2B5EF4-FFF2-40B4-BE49-F238E27FC236}">
                  <a16:creationId xmlns:a16="http://schemas.microsoft.com/office/drawing/2014/main" id="{7EE6C34B-1226-49EC-88C4-0CA47CE26B09}"/>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E2E6ADD3-5D3C-4290-BEB2-F3549C768C39}"/>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9" name="Rectangle: Rounded Corners 28">
            <a:extLst>
              <a:ext uri="{FF2B5EF4-FFF2-40B4-BE49-F238E27FC236}">
                <a16:creationId xmlns:a16="http://schemas.microsoft.com/office/drawing/2014/main" id="{64896002-6420-483F-B66E-75897E63290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30" name="Rectangle: Rounded Corners 29">
            <a:extLst>
              <a:ext uri="{FF2B5EF4-FFF2-40B4-BE49-F238E27FC236}">
                <a16:creationId xmlns:a16="http://schemas.microsoft.com/office/drawing/2014/main" id="{732862A0-85C8-402B-B1B1-332D783399EE}"/>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sp>
        <p:nvSpPr>
          <p:cNvPr id="41" name="TextBox 40">
            <a:extLst>
              <a:ext uri="{FF2B5EF4-FFF2-40B4-BE49-F238E27FC236}">
                <a16:creationId xmlns:a16="http://schemas.microsoft.com/office/drawing/2014/main" id="{5F8BEF6A-8006-47B4-B024-8A3364601489}"/>
              </a:ext>
            </a:extLst>
          </p:cNvPr>
          <p:cNvSpPr txBox="1"/>
          <p:nvPr/>
        </p:nvSpPr>
        <p:spPr>
          <a:xfrm>
            <a:off x="741405" y="2228671"/>
            <a:ext cx="2198914" cy="830997"/>
          </a:xfrm>
          <a:prstGeom prst="rect">
            <a:avLst/>
          </a:prstGeom>
          <a:solidFill>
            <a:schemeClr val="bg1"/>
          </a:solidFill>
        </p:spPr>
        <p:txBody>
          <a:bodyPr wrap="square" rtlCol="0">
            <a:spAutoFit/>
          </a:bodyPr>
          <a:lstStyle/>
          <a:p>
            <a:r>
              <a:rPr lang="en-US" sz="2400" dirty="0"/>
              <a:t>app: app-a</a:t>
            </a:r>
          </a:p>
          <a:p>
            <a:r>
              <a:rPr lang="en-US" sz="2400" dirty="0"/>
              <a:t>replicas: 1</a:t>
            </a:r>
          </a:p>
        </p:txBody>
      </p:sp>
      <p:sp>
        <p:nvSpPr>
          <p:cNvPr id="42" name="TextBox 41">
            <a:extLst>
              <a:ext uri="{FF2B5EF4-FFF2-40B4-BE49-F238E27FC236}">
                <a16:creationId xmlns:a16="http://schemas.microsoft.com/office/drawing/2014/main" id="{7AFA8CA7-BCAC-43F5-B730-852F22FF3EFA}"/>
              </a:ext>
            </a:extLst>
          </p:cNvPr>
          <p:cNvSpPr txBox="1"/>
          <p:nvPr/>
        </p:nvSpPr>
        <p:spPr>
          <a:xfrm>
            <a:off x="741405" y="2225522"/>
            <a:ext cx="2198914" cy="830997"/>
          </a:xfrm>
          <a:prstGeom prst="rect">
            <a:avLst/>
          </a:prstGeom>
          <a:solidFill>
            <a:schemeClr val="bg1"/>
          </a:solidFill>
        </p:spPr>
        <p:txBody>
          <a:bodyPr wrap="square" rtlCol="0">
            <a:spAutoFit/>
          </a:bodyPr>
          <a:lstStyle/>
          <a:p>
            <a:r>
              <a:rPr lang="en-US" sz="2400" dirty="0"/>
              <a:t>app: app-a</a:t>
            </a:r>
          </a:p>
          <a:p>
            <a:r>
              <a:rPr lang="en-US" sz="2400" dirty="0">
                <a:solidFill>
                  <a:srgbClr val="FF0000"/>
                </a:solidFill>
              </a:rPr>
              <a:t>replicas: 3</a:t>
            </a:r>
          </a:p>
        </p:txBody>
      </p:sp>
      <p:grpSp>
        <p:nvGrpSpPr>
          <p:cNvPr id="43" name="Group 42">
            <a:extLst>
              <a:ext uri="{FF2B5EF4-FFF2-40B4-BE49-F238E27FC236}">
                <a16:creationId xmlns:a16="http://schemas.microsoft.com/office/drawing/2014/main" id="{79B96D74-C4BB-4DA7-84BA-5BF8CB4D4FE9}"/>
              </a:ext>
            </a:extLst>
          </p:cNvPr>
          <p:cNvGrpSpPr/>
          <p:nvPr/>
        </p:nvGrpSpPr>
        <p:grpSpPr>
          <a:xfrm>
            <a:off x="6390796" y="4547286"/>
            <a:ext cx="1260389" cy="774081"/>
            <a:chOff x="556054" y="4547286"/>
            <a:chExt cx="1260389" cy="774081"/>
          </a:xfrm>
        </p:grpSpPr>
        <p:sp>
          <p:nvSpPr>
            <p:cNvPr id="44" name="Rectangle: Rounded Corners 43">
              <a:extLst>
                <a:ext uri="{FF2B5EF4-FFF2-40B4-BE49-F238E27FC236}">
                  <a16:creationId xmlns:a16="http://schemas.microsoft.com/office/drawing/2014/main" id="{DC233141-9E01-4D86-849A-C70945DB4B18}"/>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5" name="Rectangle: Rounded Corners 44">
              <a:extLst>
                <a:ext uri="{FF2B5EF4-FFF2-40B4-BE49-F238E27FC236}">
                  <a16:creationId xmlns:a16="http://schemas.microsoft.com/office/drawing/2014/main" id="{2C80B220-FF7C-492D-A356-BE332E494C0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46" name="Group 45">
            <a:extLst>
              <a:ext uri="{FF2B5EF4-FFF2-40B4-BE49-F238E27FC236}">
                <a16:creationId xmlns:a16="http://schemas.microsoft.com/office/drawing/2014/main" id="{BBBEE9BC-06D8-46CB-9CD8-C05D58DE4442}"/>
              </a:ext>
            </a:extLst>
          </p:cNvPr>
          <p:cNvGrpSpPr/>
          <p:nvPr/>
        </p:nvGrpSpPr>
        <p:grpSpPr>
          <a:xfrm>
            <a:off x="10187674" y="4543305"/>
            <a:ext cx="1260389" cy="774081"/>
            <a:chOff x="556054" y="4547286"/>
            <a:chExt cx="1260389" cy="774081"/>
          </a:xfrm>
        </p:grpSpPr>
        <p:sp>
          <p:nvSpPr>
            <p:cNvPr id="47" name="Rectangle: Rounded Corners 46">
              <a:extLst>
                <a:ext uri="{FF2B5EF4-FFF2-40B4-BE49-F238E27FC236}">
                  <a16:creationId xmlns:a16="http://schemas.microsoft.com/office/drawing/2014/main" id="{58D05244-46CB-41D1-B20A-09E192C95491}"/>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8" name="Rectangle: Rounded Corners 47">
              <a:extLst>
                <a:ext uri="{FF2B5EF4-FFF2-40B4-BE49-F238E27FC236}">
                  <a16:creationId xmlns:a16="http://schemas.microsoft.com/office/drawing/2014/main" id="{2AAAA9F6-AAC4-4C54-8610-9EDE53D5EA1E}"/>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49" name="Rectangle: Rounded Corners 48">
            <a:extLst>
              <a:ext uri="{FF2B5EF4-FFF2-40B4-BE49-F238E27FC236}">
                <a16:creationId xmlns:a16="http://schemas.microsoft.com/office/drawing/2014/main" id="{768375C8-FE5C-4524-959D-A5EFA4980E94}"/>
              </a:ext>
            </a:extLst>
          </p:cNvPr>
          <p:cNvSpPr/>
          <p:nvPr/>
        </p:nvSpPr>
        <p:spPr>
          <a:xfrm>
            <a:off x="8053656" y="4331953"/>
            <a:ext cx="3589841" cy="1392770"/>
          </a:xfrm>
          <a:prstGeom prst="roundRect">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50" name="Group 49">
            <a:extLst>
              <a:ext uri="{FF2B5EF4-FFF2-40B4-BE49-F238E27FC236}">
                <a16:creationId xmlns:a16="http://schemas.microsoft.com/office/drawing/2014/main" id="{9D8D403C-6AD4-4BB7-A29B-5E2E93CD32C4}"/>
              </a:ext>
            </a:extLst>
          </p:cNvPr>
          <p:cNvGrpSpPr/>
          <p:nvPr/>
        </p:nvGrpSpPr>
        <p:grpSpPr>
          <a:xfrm>
            <a:off x="4469745" y="4539324"/>
            <a:ext cx="1260389" cy="774081"/>
            <a:chOff x="556054" y="4547286"/>
            <a:chExt cx="1260389" cy="774081"/>
          </a:xfrm>
        </p:grpSpPr>
        <p:sp>
          <p:nvSpPr>
            <p:cNvPr id="51" name="Rectangle: Rounded Corners 50">
              <a:extLst>
                <a:ext uri="{FF2B5EF4-FFF2-40B4-BE49-F238E27FC236}">
                  <a16:creationId xmlns:a16="http://schemas.microsoft.com/office/drawing/2014/main" id="{505D012F-6E95-4C67-9158-D9464C2AF70E}"/>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52" name="Rectangle: Rounded Corners 51">
              <a:extLst>
                <a:ext uri="{FF2B5EF4-FFF2-40B4-BE49-F238E27FC236}">
                  <a16:creationId xmlns:a16="http://schemas.microsoft.com/office/drawing/2014/main" id="{26D61B1A-29DA-4C11-A759-C9C1BD62C07D}"/>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pic>
        <p:nvPicPr>
          <p:cNvPr id="24" name="Graphic 4">
            <a:extLst>
              <a:ext uri="{FF2B5EF4-FFF2-40B4-BE49-F238E27FC236}">
                <a16:creationId xmlns:a16="http://schemas.microsoft.com/office/drawing/2014/main" id="{C0B231EA-0C91-40E3-A0EA-AD0CC40FFF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650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3007922" cy="12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86FBF3BE-D5D3-495B-A7E7-0BE8BBDE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57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D5573AD1-51A0-43AC-BCEC-0BE275828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75712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5" name="Graphic 4">
            <a:extLst>
              <a:ext uri="{FF2B5EF4-FFF2-40B4-BE49-F238E27FC236}">
                <a16:creationId xmlns:a16="http://schemas.microsoft.com/office/drawing/2014/main" id="{F26E26EE-719B-4365-A133-92E6B3F5B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031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CF33D950-D436-4158-BFC4-476FBBD4D3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9283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AFD1E51D-049B-4D9C-9B6A-A5DEA3147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5743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9D1E7F37-0BD2-452B-988A-150921F59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151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4">
            <a:extLst>
              <a:ext uri="{FF2B5EF4-FFF2-40B4-BE49-F238E27FC236}">
                <a16:creationId xmlns:a16="http://schemas.microsoft.com/office/drawing/2014/main" id="{AA1AC8AF-17FB-483F-96CC-307A47B63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28215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Lab-06</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050080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8882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“regular” events (work in progress)</a:t>
            </a:r>
          </a:p>
          <a:p>
            <a:pPr marL="152396" indent="0">
              <a:buNone/>
            </a:pPr>
            <a:endParaRPr lang="en-US" dirty="0"/>
          </a:p>
          <a:p>
            <a:r>
              <a:rPr lang="en-US" dirty="0" err="1"/>
              <a:t>GitOps</a:t>
            </a:r>
            <a:r>
              <a:rPr lang="en-US" dirty="0"/>
              <a:t> vs Pulumi vs Terraform</a:t>
            </a:r>
          </a:p>
          <a:p>
            <a:r>
              <a:rPr lang="en-US" dirty="0"/>
              <a:t>+ work in progress</a:t>
            </a:r>
          </a:p>
          <a:p>
            <a:endParaRPr lang="en-US" dirty="0"/>
          </a:p>
          <a:p>
            <a:endParaRPr lang="en-US" dirty="0"/>
          </a:p>
          <a:p>
            <a:endParaRPr lang="en-US" dirty="0"/>
          </a:p>
          <a:p>
            <a:r>
              <a:rPr lang="en-US" dirty="0"/>
              <a:t>If you have any good AKS / Kubernetes / </a:t>
            </a:r>
            <a:r>
              <a:rPr lang="en-US" dirty="0" err="1"/>
              <a:t>IaC</a:t>
            </a:r>
            <a:r>
              <a:rPr lang="en-US" dirty="0"/>
              <a:t> story – welcome to share! </a:t>
            </a:r>
          </a:p>
          <a:p>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9765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Services, Labels, Selectors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99862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Persistent Endpoint for Pods</a:t>
            </a:r>
          </a:p>
          <a:p>
            <a:endParaRPr lang="en-US" dirty="0"/>
          </a:p>
          <a:p>
            <a:r>
              <a:rPr lang="en-US" dirty="0"/>
              <a:t>Use Labels </a:t>
            </a:r>
            <a:r>
              <a:rPr lang="en-US"/>
              <a:t>and Selectors to </a:t>
            </a:r>
            <a:r>
              <a:rPr lang="en-US" dirty="0"/>
              <a:t>select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23086" y="4659963"/>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18746" y="4659964"/>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14406" y="4659964"/>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2731746" cy="121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077994" y="3831650"/>
            <a:ext cx="2646233" cy="121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36086" cy="12153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C367372-C5F5-42A3-A0A7-7DB9554FCF02}"/>
              </a:ext>
            </a:extLst>
          </p:cNvPr>
          <p:cNvSpPr/>
          <p:nvPr/>
        </p:nvSpPr>
        <p:spPr>
          <a:xfrm>
            <a:off x="2423086"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5" name="Rectangle: Rounded Corners 34">
            <a:extLst>
              <a:ext uri="{FF2B5EF4-FFF2-40B4-BE49-F238E27FC236}">
                <a16:creationId xmlns:a16="http://schemas.microsoft.com/office/drawing/2014/main" id="{F74F1E26-6F2E-40AE-AA8D-A08C347E2CEC}"/>
              </a:ext>
            </a:extLst>
          </p:cNvPr>
          <p:cNvSpPr/>
          <p:nvPr/>
        </p:nvSpPr>
        <p:spPr>
          <a:xfrm>
            <a:off x="5130118"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6" name="Rectangle: Rounded Corners 35">
            <a:extLst>
              <a:ext uri="{FF2B5EF4-FFF2-40B4-BE49-F238E27FC236}">
                <a16:creationId xmlns:a16="http://schemas.microsoft.com/office/drawing/2014/main" id="{051515AA-0B17-452E-A916-E2DA3FCEFFA7}"/>
              </a:ext>
            </a:extLst>
          </p:cNvPr>
          <p:cNvSpPr/>
          <p:nvPr/>
        </p:nvSpPr>
        <p:spPr>
          <a:xfrm>
            <a:off x="7837150" y="5673217"/>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pic>
        <p:nvPicPr>
          <p:cNvPr id="25" name="Graphic 4">
            <a:extLst>
              <a:ext uri="{FF2B5EF4-FFF2-40B4-BE49-F238E27FC236}">
                <a16:creationId xmlns:a16="http://schemas.microsoft.com/office/drawing/2014/main" id="{13B5004E-21ED-46C9-9E1A-63CE22BC4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331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7141028"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016589C-6BD9-4F55-A7E4-454C97328AB5}"/>
              </a:ext>
            </a:extLst>
          </p:cNvPr>
          <p:cNvSpPr txBox="1"/>
          <p:nvPr/>
        </p:nvSpPr>
        <p:spPr>
          <a:xfrm>
            <a:off x="870858" y="1785652"/>
            <a:ext cx="2198914" cy="830997"/>
          </a:xfrm>
          <a:prstGeom prst="rect">
            <a:avLst/>
          </a:prstGeom>
          <a:noFill/>
        </p:spPr>
        <p:txBody>
          <a:bodyPr wrap="square" rtlCol="0">
            <a:spAutoFit/>
          </a:bodyPr>
          <a:lstStyle/>
          <a:p>
            <a:r>
              <a:rPr lang="en-US" sz="2400" dirty="0"/>
              <a:t>selector: </a:t>
            </a:r>
          </a:p>
          <a:p>
            <a:r>
              <a:rPr lang="en-US" sz="2400" dirty="0"/>
              <a:t>  app: app-a</a:t>
            </a:r>
          </a:p>
        </p:txBody>
      </p:sp>
      <p:pic>
        <p:nvPicPr>
          <p:cNvPr id="23" name="Graphic 4">
            <a:extLst>
              <a:ext uri="{FF2B5EF4-FFF2-40B4-BE49-F238E27FC236}">
                <a16:creationId xmlns:a16="http://schemas.microsoft.com/office/drawing/2014/main" id="{8842C5D4-2128-413D-9416-3BA33C790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17086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a:t>
            </a:r>
            <a:r>
              <a:rPr lang="en-US" sz="1600" dirty="0">
                <a:solidFill>
                  <a:srgbClr val="FF0000"/>
                </a:solidFill>
              </a:rPr>
              <a:t>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a:t>
            </a:r>
            <a:r>
              <a:rPr lang="en-US" sz="1600" dirty="0">
                <a:solidFill>
                  <a:srgbClr val="FF0000"/>
                </a:solidFill>
              </a:rPr>
              <a:t>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2" name="TextBox 11">
            <a:extLst>
              <a:ext uri="{FF2B5EF4-FFF2-40B4-BE49-F238E27FC236}">
                <a16:creationId xmlns:a16="http://schemas.microsoft.com/office/drawing/2014/main" id="{138ECD5E-FCEB-4DC7-B444-448EB01F0BA9}"/>
              </a:ext>
            </a:extLst>
          </p:cNvPr>
          <p:cNvSpPr txBox="1"/>
          <p:nvPr/>
        </p:nvSpPr>
        <p:spPr>
          <a:xfrm>
            <a:off x="870858" y="1785652"/>
            <a:ext cx="2198914" cy="1200329"/>
          </a:xfrm>
          <a:prstGeom prst="rect">
            <a:avLst/>
          </a:prstGeom>
          <a:noFill/>
        </p:spPr>
        <p:txBody>
          <a:bodyPr wrap="square" rtlCol="0">
            <a:spAutoFit/>
          </a:bodyPr>
          <a:lstStyle/>
          <a:p>
            <a:r>
              <a:rPr lang="en-US" sz="2400" dirty="0"/>
              <a:t>selector: </a:t>
            </a:r>
          </a:p>
          <a:p>
            <a:r>
              <a:rPr lang="en-US" sz="2400" dirty="0"/>
              <a:t>  app: app-a</a:t>
            </a:r>
          </a:p>
          <a:p>
            <a:r>
              <a:rPr lang="en-US" sz="2400" dirty="0"/>
              <a:t>  version: v1</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4506685"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133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Lab-07</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48160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a:t>
            </a:r>
            <a:r>
              <a:rPr lang="en-US" sz="5400" dirty="0" err="1">
                <a:latin typeface="+mj-lt"/>
                <a:ea typeface="+mj-ea"/>
                <a:cs typeface="+mj-cs"/>
              </a:rPr>
              <a:t>Configmaps</a:t>
            </a:r>
            <a:r>
              <a:rPr lang="en-US" sz="5400" dirty="0">
                <a:latin typeface="+mj-lt"/>
                <a:ea typeface="+mj-ea"/>
                <a:cs typeface="+mj-cs"/>
              </a:rPr>
              <a:t> and secrets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33978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Secrets and </a:t>
            </a:r>
            <a:r>
              <a:rPr lang="en-US" dirty="0" err="1"/>
              <a:t>ConfigMaps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5421085" y="2939143"/>
            <a:ext cx="4540267" cy="2339827"/>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7419758" y="3246286"/>
            <a:ext cx="2421148" cy="155256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7656522" y="3753659"/>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5578989" y="363552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Flowchart: Magnetic Disk 5">
            <a:extLst>
              <a:ext uri="{FF2B5EF4-FFF2-40B4-BE49-F238E27FC236}">
                <a16:creationId xmlns:a16="http://schemas.microsoft.com/office/drawing/2014/main" id="{7ABB8C9F-02A3-4665-8189-67144E4FE137}"/>
              </a:ext>
            </a:extLst>
          </p:cNvPr>
          <p:cNvSpPr/>
          <p:nvPr/>
        </p:nvSpPr>
        <p:spPr>
          <a:xfrm>
            <a:off x="8572222" y="4515901"/>
            <a:ext cx="1066711" cy="79031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secret</a:t>
            </a:r>
          </a:p>
        </p:txBody>
      </p:sp>
      <p:sp>
        <p:nvSpPr>
          <p:cNvPr id="18" name="Rectangle: Rounded Corners 17">
            <a:extLst>
              <a:ext uri="{FF2B5EF4-FFF2-40B4-BE49-F238E27FC236}">
                <a16:creationId xmlns:a16="http://schemas.microsoft.com/office/drawing/2014/main" id="{39F32886-EFC9-4218-AA2C-F825D82879AE}"/>
              </a:ext>
            </a:extLst>
          </p:cNvPr>
          <p:cNvSpPr/>
          <p:nvPr/>
        </p:nvSpPr>
        <p:spPr>
          <a:xfrm>
            <a:off x="7689178" y="4184369"/>
            <a:ext cx="1890249"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/app/secrets</a:t>
            </a:r>
          </a:p>
        </p:txBody>
      </p:sp>
      <p:sp>
        <p:nvSpPr>
          <p:cNvPr id="19" name="Rectangle: Rounded Corners 18">
            <a:extLst>
              <a:ext uri="{FF2B5EF4-FFF2-40B4-BE49-F238E27FC236}">
                <a16:creationId xmlns:a16="http://schemas.microsoft.com/office/drawing/2014/main" id="{B1824E93-A0C2-4F16-B2F2-E3173FC1560E}"/>
              </a:ext>
            </a:extLst>
          </p:cNvPr>
          <p:cNvSpPr/>
          <p:nvPr/>
        </p:nvSpPr>
        <p:spPr>
          <a:xfrm>
            <a:off x="8548809" y="3098521"/>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sp>
        <p:nvSpPr>
          <p:cNvPr id="7" name="TextBox 6">
            <a:extLst>
              <a:ext uri="{FF2B5EF4-FFF2-40B4-BE49-F238E27FC236}">
                <a16:creationId xmlns:a16="http://schemas.microsoft.com/office/drawing/2014/main" id="{AE44FFB6-AFBB-4B40-8FED-B4324A605980}"/>
              </a:ext>
            </a:extLst>
          </p:cNvPr>
          <p:cNvSpPr txBox="1"/>
          <p:nvPr/>
        </p:nvSpPr>
        <p:spPr>
          <a:xfrm>
            <a:off x="838201" y="1963389"/>
            <a:ext cx="4314001" cy="369332"/>
          </a:xfrm>
          <a:prstGeom prst="rect">
            <a:avLst/>
          </a:prstGeom>
          <a:noFill/>
        </p:spPr>
        <p:txBody>
          <a:bodyPr wrap="none" rtlCol="0">
            <a:spAutoFit/>
          </a:bodyPr>
          <a:lstStyle/>
          <a:p>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create secret / </a:t>
            </a:r>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cerate cm</a:t>
            </a:r>
            <a:endParaRPr lang="en-US" dirty="0"/>
          </a:p>
        </p:txBody>
      </p:sp>
      <p:pic>
        <p:nvPicPr>
          <p:cNvPr id="14" name="Graphic 4">
            <a:extLst>
              <a:ext uri="{FF2B5EF4-FFF2-40B4-BE49-F238E27FC236}">
                <a16:creationId xmlns:a16="http://schemas.microsoft.com/office/drawing/2014/main" id="{82BFA71C-25A0-4F21-9849-BBA00953A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Picture 9">
            <a:extLst>
              <a:ext uri="{FF2B5EF4-FFF2-40B4-BE49-F238E27FC236}">
                <a16:creationId xmlns:a16="http://schemas.microsoft.com/office/drawing/2014/main" id="{D4D54A59-41EA-459F-814D-8D911F42171E}"/>
              </a:ext>
            </a:extLst>
          </p:cNvPr>
          <p:cNvPicPr>
            <a:picLocks noChangeAspect="1"/>
          </p:cNvPicPr>
          <p:nvPr/>
        </p:nvPicPr>
        <p:blipFill>
          <a:blip r:embed="rId7"/>
          <a:stretch>
            <a:fillRect/>
          </a:stretch>
        </p:blipFill>
        <p:spPr>
          <a:xfrm>
            <a:off x="282537" y="3021706"/>
            <a:ext cx="4660072" cy="2174700"/>
          </a:xfrm>
          <a:prstGeom prst="rect">
            <a:avLst/>
          </a:prstGeom>
        </p:spPr>
      </p:pic>
    </p:spTree>
    <p:extLst>
      <p:ext uri="{BB962C8B-B14F-4D97-AF65-F5344CB8AC3E}">
        <p14:creationId xmlns:p14="http://schemas.microsoft.com/office/powerpoint/2010/main" val="1287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6" grpId="0" animBg="1"/>
      <p:bldP spid="18" grpId="0" animBg="1"/>
      <p:bldP spid="19"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Lab-08, 09</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3837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resource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something</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4B2553-389A-4AE2-AC16-9A7D2CEDC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If you want to have private discussion, find </a:t>
            </a:r>
            <a:r>
              <a:rPr lang="en-US" dirty="0">
                <a:hlinkClick r:id="rId3"/>
              </a:rPr>
              <a:t>evgeny@enso.no</a:t>
            </a:r>
            <a:r>
              <a:rPr lang="en-US" dirty="0"/>
              <a:t> and start chat with me </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4"/>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5"/>
          <a:stretch>
            <a:fillRect/>
          </a:stretch>
        </p:blipFill>
        <p:spPr>
          <a:xfrm>
            <a:off x="3028127" y="5321367"/>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7"/>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129442CB-4D5A-45B6-8525-CD11164A9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a:t>
            </a:r>
          </a:p>
          <a:p>
            <a:pPr marL="380990" indent="-380990">
              <a:spcAft>
                <a:spcPts val="2133"/>
              </a:spcAft>
            </a:pPr>
            <a:r>
              <a:rPr lang="en-US" dirty="0"/>
              <a:t>When you completed a lab, please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Labs will be available after the event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each lab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7" name="Picture 6">
            <a:extLst>
              <a:ext uri="{FF2B5EF4-FFF2-40B4-BE49-F238E27FC236}">
                <a16:creationId xmlns:a16="http://schemas.microsoft.com/office/drawing/2014/main" id="{E7BDC0C7-9E31-40D3-BDD6-1ADA514B463B}"/>
              </a:ext>
            </a:extLst>
          </p:cNvPr>
          <p:cNvPicPr>
            <a:picLocks noChangeAspect="1"/>
          </p:cNvPicPr>
          <p:nvPr/>
        </p:nvPicPr>
        <p:blipFill>
          <a:blip r:embed="rId4"/>
          <a:stretch>
            <a:fillRect/>
          </a:stretch>
        </p:blipFill>
        <p:spPr>
          <a:xfrm>
            <a:off x="7091201" y="5478535"/>
            <a:ext cx="3897978" cy="1226595"/>
          </a:xfrm>
          <a:prstGeom prst="rect">
            <a:avLst/>
          </a:prstGeom>
        </p:spPr>
      </p:pic>
      <p:pic>
        <p:nvPicPr>
          <p:cNvPr id="6" name="Graphic 4">
            <a:extLst>
              <a:ext uri="{FF2B5EF4-FFF2-40B4-BE49-F238E27FC236}">
                <a16:creationId xmlns:a16="http://schemas.microsoft.com/office/drawing/2014/main" id="{1D0ED097-4C0B-4539-980A-347213D98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Workshop agenda</a:t>
            </a:r>
            <a:endParaRPr dirty="0"/>
          </a:p>
        </p:txBody>
      </p:sp>
      <p:sp>
        <p:nvSpPr>
          <p:cNvPr id="62" name="Google Shape;62;p14"/>
          <p:cNvSpPr txBox="1">
            <a:spLocks noGrp="1"/>
          </p:cNvSpPr>
          <p:nvPr>
            <p:ph type="body" idx="1"/>
          </p:nvPr>
        </p:nvSpPr>
        <p:spPr>
          <a:xfrm>
            <a:off x="415600" y="1536633"/>
            <a:ext cx="11360800" cy="5221614"/>
          </a:xfrm>
          <a:prstGeom prst="rect">
            <a:avLst/>
          </a:prstGeom>
        </p:spPr>
        <p:txBody>
          <a:bodyPr spcFirstLastPara="1" vert="horz" wrap="square" lIns="121900" tIns="121900" rIns="121900" bIns="121900" rtlCol="0" anchor="t" anchorCtr="0">
            <a:noAutofit/>
          </a:bodyPr>
          <a:lstStyle/>
          <a:p>
            <a:pPr marL="171450" indent="-171450">
              <a:spcAft>
                <a:spcPts val="600"/>
              </a:spcAft>
            </a:pPr>
            <a:r>
              <a:rPr lang="en-US" sz="1400" dirty="0"/>
              <a:t> Slides - Kubernetes and AKS introduction (10 min)</a:t>
            </a:r>
          </a:p>
          <a:p>
            <a:pPr marL="171450" indent="-171450">
              <a:spcAft>
                <a:spcPts val="600"/>
              </a:spcAft>
            </a:pPr>
            <a:r>
              <a:rPr lang="en-US" sz="1400" dirty="0"/>
              <a:t> Lab-01 - AKS setup (15 min)</a:t>
            </a:r>
          </a:p>
          <a:p>
            <a:pPr marL="171450" indent="-171450">
              <a:spcAft>
                <a:spcPts val="600"/>
              </a:spcAft>
            </a:pPr>
            <a:r>
              <a:rPr lang="en-US" sz="1400" dirty="0"/>
              <a:t> Lab-02 - setting up you shell for better AKS/</a:t>
            </a:r>
            <a:r>
              <a:rPr lang="en-US" sz="1400" dirty="0" err="1"/>
              <a:t>kubectl</a:t>
            </a:r>
            <a:r>
              <a:rPr lang="en-US" sz="1400" dirty="0"/>
              <a:t> experience (15 min)</a:t>
            </a:r>
          </a:p>
          <a:p>
            <a:pPr marL="171450" indent="-171450">
              <a:spcAft>
                <a:spcPts val="600"/>
              </a:spcAft>
            </a:pPr>
            <a:r>
              <a:rPr lang="en-US" sz="1400" dirty="0"/>
              <a:t> Slides - Introduce our "guinea pig" app (10 min)</a:t>
            </a:r>
          </a:p>
          <a:p>
            <a:pPr marL="171450" indent="-171450">
              <a:spcAft>
                <a:spcPts val="600"/>
              </a:spcAft>
            </a:pPr>
            <a:r>
              <a:rPr lang="en-US" sz="1400" dirty="0"/>
              <a:t> Lab-03 - Containerizing your application (15 min)</a:t>
            </a:r>
          </a:p>
          <a:p>
            <a:pPr marL="171450" indent="-171450">
              <a:spcAft>
                <a:spcPts val="600"/>
              </a:spcAft>
            </a:pPr>
            <a:r>
              <a:rPr lang="en-US" sz="1400" dirty="0"/>
              <a:t>Pause</a:t>
            </a:r>
          </a:p>
          <a:p>
            <a:pPr marL="171450" indent="-171450">
              <a:spcAft>
                <a:spcPts val="600"/>
              </a:spcAft>
            </a:pPr>
            <a:r>
              <a:rPr lang="en-US" sz="1400" dirty="0"/>
              <a:t> Slides - Pods, Namespaces (10 min)</a:t>
            </a:r>
          </a:p>
          <a:p>
            <a:pPr marL="171450" indent="-171450">
              <a:spcAft>
                <a:spcPts val="600"/>
              </a:spcAft>
            </a:pPr>
            <a:r>
              <a:rPr lang="en-US" sz="1400" dirty="0"/>
              <a:t> Lab-04 - Creating, managing and testing pods (15 min)</a:t>
            </a:r>
          </a:p>
          <a:p>
            <a:pPr marL="171450" indent="-171450">
              <a:spcAft>
                <a:spcPts val="600"/>
              </a:spcAft>
            </a:pPr>
            <a:r>
              <a:rPr lang="en-US" sz="1400" dirty="0"/>
              <a:t> Slides - Readiness and Liveness probes (15 min)</a:t>
            </a:r>
          </a:p>
          <a:p>
            <a:pPr marL="171450" indent="-171450">
              <a:spcAft>
                <a:spcPts val="600"/>
              </a:spcAft>
            </a:pPr>
            <a:r>
              <a:rPr lang="en-US" sz="1400" dirty="0"/>
              <a:t> Lab-05 - Readiness and Liveness probes (15 min)</a:t>
            </a:r>
          </a:p>
          <a:p>
            <a:pPr marL="171450" indent="-171450">
              <a:spcAft>
                <a:spcPts val="600"/>
              </a:spcAft>
            </a:pPr>
            <a:r>
              <a:rPr lang="en-US" sz="1400" dirty="0"/>
              <a:t> Slides - Deployments (5 min)</a:t>
            </a:r>
          </a:p>
          <a:p>
            <a:pPr marL="171450" indent="-171450">
              <a:spcAft>
                <a:spcPts val="600"/>
              </a:spcAft>
            </a:pPr>
            <a:r>
              <a:rPr lang="en-US" sz="1400" dirty="0"/>
              <a:t> Lab-06 - Deployments (15 min)</a:t>
            </a:r>
          </a:p>
          <a:p>
            <a:pPr marL="171450" indent="-171450">
              <a:spcAft>
                <a:spcPts val="600"/>
              </a:spcAft>
            </a:pPr>
            <a:r>
              <a:rPr lang="en-US" sz="1400" dirty="0"/>
              <a:t>Pause</a:t>
            </a:r>
          </a:p>
          <a:p>
            <a:pPr marL="171450" indent="-171450">
              <a:spcAft>
                <a:spcPts val="600"/>
              </a:spcAft>
            </a:pPr>
            <a:r>
              <a:rPr lang="en-US" sz="1400" dirty="0"/>
              <a:t> Slides - Services, Labels, Selectors (10 min)</a:t>
            </a:r>
          </a:p>
          <a:p>
            <a:pPr marL="171450" indent="-171450">
              <a:spcAft>
                <a:spcPts val="600"/>
              </a:spcAft>
            </a:pPr>
            <a:r>
              <a:rPr lang="en-US" sz="1400" dirty="0"/>
              <a:t> Lab-07 - Creating and Managing Services (15 min)</a:t>
            </a:r>
          </a:p>
          <a:p>
            <a:pPr marL="171450" indent="-171450">
              <a:spcAft>
                <a:spcPts val="600"/>
              </a:spcAft>
            </a:pPr>
            <a:r>
              <a:rPr lang="en-US" sz="1400" dirty="0"/>
              <a:t> Slides - </a:t>
            </a:r>
            <a:r>
              <a:rPr lang="en-US" sz="1400" dirty="0" err="1"/>
              <a:t>Configmaps</a:t>
            </a:r>
            <a:r>
              <a:rPr lang="en-US" sz="1400" dirty="0"/>
              <a:t> and secrets (5 min)</a:t>
            </a:r>
          </a:p>
          <a:p>
            <a:pPr marL="171450" indent="-171450">
              <a:spcAft>
                <a:spcPts val="600"/>
              </a:spcAft>
            </a:pPr>
            <a:r>
              <a:rPr lang="en-US" sz="1400" dirty="0"/>
              <a:t> Lab-08 - </a:t>
            </a:r>
            <a:r>
              <a:rPr lang="en-US" sz="1400" dirty="0" err="1"/>
              <a:t>Configmaps</a:t>
            </a:r>
            <a:r>
              <a:rPr lang="en-US" sz="1400" dirty="0"/>
              <a:t> and secrets (15 min)</a:t>
            </a:r>
          </a:p>
          <a:p>
            <a:pPr marL="171450" indent="-171450">
              <a:spcAft>
                <a:spcPts val="600"/>
              </a:spcAft>
            </a:pPr>
            <a:r>
              <a:rPr lang="en-US" sz="1400" dirty="0"/>
              <a:t> Lab-09 - AKS Kubernetes resources at the Azure portal (15 min)</a:t>
            </a:r>
          </a:p>
          <a:p>
            <a:pPr marL="171450" indent="-171450">
              <a:spcAft>
                <a:spcPts val="600"/>
              </a:spcAft>
            </a:pPr>
            <a:r>
              <a:rPr lang="en-US" sz="1400" dirty="0"/>
              <a:t> Lab-10 - Cleaning up (5 min)</a:t>
            </a:r>
          </a:p>
          <a:p>
            <a:pPr marL="0" indent="0">
              <a:buNone/>
            </a:pPr>
            <a:endParaRPr sz="1400" dirty="0"/>
          </a:p>
        </p:txBody>
      </p:sp>
      <p:pic>
        <p:nvPicPr>
          <p:cNvPr id="5" name="Google Shape;56;p13">
            <a:extLst>
              <a:ext uri="{FF2B5EF4-FFF2-40B4-BE49-F238E27FC236}">
                <a16:creationId xmlns:a16="http://schemas.microsoft.com/office/drawing/2014/main" id="{FD9994DA-0D1F-4794-A5D8-1EB266677D2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915002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2351</TotalTime>
  <Words>3187</Words>
  <Application>Microsoft Office PowerPoint</Application>
  <PresentationFormat>Widescreen</PresentationFormat>
  <Paragraphs>606</Paragraphs>
  <Slides>57</Slides>
  <Notes>54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Comic Sans MS</vt:lpstr>
      <vt:lpstr>open sans</vt:lpstr>
      <vt:lpstr>Segoe UI</vt:lpstr>
      <vt:lpstr>Office Theme</vt:lpstr>
      <vt:lpstr>PowerPoint Presentation</vt:lpstr>
      <vt:lpstr>PowerPoint Presentation</vt:lpstr>
      <vt:lpstr>Infrastructure as Code User Group 2021 roadmap</vt:lpstr>
      <vt:lpstr>PowerPoint Presentation</vt:lpstr>
      <vt:lpstr>Infrastructure as Code User Group 2021 roadmap</vt:lpstr>
      <vt:lpstr>Practical information</vt:lpstr>
      <vt:lpstr>Microsoft Teams 101</vt:lpstr>
      <vt:lpstr>Practical information</vt:lpstr>
      <vt:lpstr>Workshop agenda</vt:lpstr>
      <vt:lpstr>PowerPoint Presentation</vt:lpstr>
      <vt:lpstr>What is Kubernetes (k8s)?</vt:lpstr>
      <vt:lpstr>Kubernetes benefits</vt:lpstr>
      <vt:lpstr>Kubernetes architecture</vt:lpstr>
      <vt:lpstr>Kubernetes architecture</vt:lpstr>
      <vt:lpstr>Kubernetes concepts</vt:lpstr>
      <vt:lpstr>K8s 101: Nodes </vt:lpstr>
      <vt:lpstr>K8s 101: Pods </vt:lpstr>
      <vt:lpstr>K8s 101: Desired State </vt:lpstr>
      <vt:lpstr>K8s 101: Deployment </vt:lpstr>
      <vt:lpstr>K8s 101: Services </vt:lpstr>
      <vt:lpstr>Azure Kubernetes Service (AKS)</vt:lpstr>
      <vt:lpstr>AKS cluster architecture </vt:lpstr>
      <vt:lpstr>AKS nodes</vt:lpstr>
      <vt:lpstr>AKS scaling options</vt:lpstr>
      <vt:lpstr>AKS scaling options</vt:lpstr>
      <vt:lpstr>PowerPoint Presentation</vt:lpstr>
      <vt:lpstr>PowerPoint Presentation</vt:lpstr>
      <vt:lpstr>PowerPoint Presentation</vt:lpstr>
      <vt:lpstr>Pods</vt:lpstr>
      <vt:lpstr>Pods lifecycle</vt:lpstr>
      <vt:lpstr>PowerPoint Presentation</vt:lpstr>
      <vt:lpstr>PowerPoint Presentation</vt:lpstr>
      <vt:lpstr>Liveness probe</vt:lpstr>
      <vt:lpstr>Liveness probe</vt:lpstr>
      <vt:lpstr>Liveness probe</vt:lpstr>
      <vt:lpstr>Readiness probe</vt:lpstr>
      <vt:lpstr>Readiness probe</vt:lpstr>
      <vt:lpstr>PowerPoint Presentation</vt:lpstr>
      <vt:lpstr>PowerPoint Presentation</vt:lpstr>
      <vt:lpstr>Deployments</vt:lpstr>
      <vt:lpstr>Rolling Update</vt:lpstr>
      <vt:lpstr>Rolling Update</vt:lpstr>
      <vt:lpstr>Rolling Update</vt:lpstr>
      <vt:lpstr>Rolling Update</vt:lpstr>
      <vt:lpstr>Rolling Update</vt:lpstr>
      <vt:lpstr>Rolling Update</vt:lpstr>
      <vt:lpstr>Rolling Update</vt:lpstr>
      <vt:lpstr>PowerPoint Presentation</vt:lpstr>
      <vt:lpstr>PowerPoint Presentation</vt:lpstr>
      <vt:lpstr>PowerPoint Presentation</vt:lpstr>
      <vt:lpstr>Services</vt:lpstr>
      <vt:lpstr>Labels and selector</vt:lpstr>
      <vt:lpstr>Labels and selector</vt:lpstr>
      <vt:lpstr>PowerPoint Presentation</vt:lpstr>
      <vt:lpstr>PowerPoint Presentation</vt:lpstr>
      <vt:lpstr>Secrets and ConfigMaps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295</cp:revision>
  <dcterms:created xsi:type="dcterms:W3CDTF">2021-01-25T06:22:20Z</dcterms:created>
  <dcterms:modified xsi:type="dcterms:W3CDTF">2021-03-01T21:48:14Z</dcterms:modified>
</cp:coreProperties>
</file>